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1pPr>
    <a:lvl2pPr marL="0" marR="0" indent="0" algn="l" defTabSz="2438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2pPr>
    <a:lvl3pPr marL="0" marR="0" indent="0" algn="l" defTabSz="2438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3pPr>
    <a:lvl4pPr marL="0" marR="0" indent="0" algn="l" defTabSz="2438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4pPr>
    <a:lvl5pPr marL="0" marR="0" indent="0" algn="l" defTabSz="2438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5pPr>
    <a:lvl6pPr marL="0" marR="0" indent="2286000" algn="l" defTabSz="2438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6pPr>
    <a:lvl7pPr marL="0" marR="0" indent="2743200" algn="l" defTabSz="2438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7pPr>
    <a:lvl8pPr marL="0" marR="0" indent="3200400" algn="l" defTabSz="2438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8pPr>
    <a:lvl9pPr marL="0" marR="0" indent="3657600" algn="l" defTabSz="2438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nela Regular"/>
          <a:ea typeface="Canela Regular"/>
          <a:cs typeface="Canela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Canela Bold"/>
          <a:ea typeface="Canela Bold"/>
          <a:cs typeface="Canela 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Canela Bold"/>
          <a:ea typeface="Canela Bold"/>
          <a:cs typeface="Canela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Canela Bold"/>
          <a:ea typeface="Canela Bold"/>
          <a:cs typeface="Canela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5EE"/>
          </a:solidFill>
        </a:fill>
      </a:tcStyle>
    </a:wholeTbl>
    <a:band2H>
      <a:tcTxStyle/>
      <a:tcStyle>
        <a:tcBdr/>
        <a:fill>
          <a:solidFill>
            <a:srgbClr val="E8EBF7"/>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E5CD"/>
          </a:solidFill>
        </a:fill>
      </a:tcStyle>
    </a:wholeTbl>
    <a:band2H>
      <a:tcTxStyle/>
      <a:tcStyle>
        <a:tcBdr/>
        <a:fill>
          <a:solidFill>
            <a:srgbClr val="E8F2E7"/>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D3E5"/>
          </a:solidFill>
        </a:fill>
      </a:tcStyle>
    </a:wholeTbl>
    <a:band2H>
      <a:tcTxStyle/>
      <a:tcStyle>
        <a:tcBdr/>
        <a:fill>
          <a:solidFill>
            <a:srgbClr val="ECEAF3"/>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n" i="off">
        <a:font>
          <a:latin typeface="Canela Bold"/>
          <a:ea typeface="Canela Bold"/>
          <a:cs typeface="Canela Bold"/>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nela Bold"/>
          <a:ea typeface="Canela Bold"/>
          <a:cs typeface="Canela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nela Bold"/>
          <a:ea typeface="Canela Bold"/>
          <a:cs typeface="Canela Bold"/>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nela Bold"/>
          <a:ea typeface="Canela Bold"/>
          <a:cs typeface="Canela Bold"/>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n" i="off">
        <a:font>
          <a:latin typeface="Canela Bold"/>
          <a:ea typeface="Canela Bold"/>
          <a:cs typeface="Canela Bold"/>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nela Bold"/>
          <a:ea typeface="Canela Bold"/>
          <a:cs typeface="Canela Bold"/>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88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shika Sharma" userId="72c57c10c0df011d" providerId="LiveId" clId="{E354A6E0-F04C-40EB-84A0-9B0598E71D0A}"/>
    <pc:docChg chg="undo custSel modSld">
      <pc:chgData name="Anshika Sharma" userId="72c57c10c0df011d" providerId="LiveId" clId="{E354A6E0-F04C-40EB-84A0-9B0598E71D0A}" dt="2024-03-11T07:10:35.697" v="64" actId="478"/>
      <pc:docMkLst>
        <pc:docMk/>
      </pc:docMkLst>
      <pc:sldChg chg="modSp mod">
        <pc:chgData name="Anshika Sharma" userId="72c57c10c0df011d" providerId="LiveId" clId="{E354A6E0-F04C-40EB-84A0-9B0598E71D0A}" dt="2024-02-23T12:00:49.043" v="1" actId="14100"/>
        <pc:sldMkLst>
          <pc:docMk/>
          <pc:sldMk cId="0" sldId="260"/>
        </pc:sldMkLst>
        <pc:spChg chg="mod">
          <ac:chgData name="Anshika Sharma" userId="72c57c10c0df011d" providerId="LiveId" clId="{E354A6E0-F04C-40EB-84A0-9B0598E71D0A}" dt="2024-02-23T12:00:49.043" v="1" actId="14100"/>
          <ac:spMkLst>
            <pc:docMk/>
            <pc:sldMk cId="0" sldId="260"/>
            <ac:spMk id="300" creationId="{00000000-0000-0000-0000-000000000000}"/>
          </ac:spMkLst>
        </pc:spChg>
      </pc:sldChg>
      <pc:sldChg chg="addSp delSp mod addAnim delAnim">
        <pc:chgData name="Anshika Sharma" userId="72c57c10c0df011d" providerId="LiveId" clId="{E354A6E0-F04C-40EB-84A0-9B0598E71D0A}" dt="2024-03-08T18:20:59.880" v="5" actId="21"/>
        <pc:sldMkLst>
          <pc:docMk/>
          <pc:sldMk cId="0" sldId="266"/>
        </pc:sldMkLst>
        <pc:picChg chg="add del">
          <ac:chgData name="Anshika Sharma" userId="72c57c10c0df011d" providerId="LiveId" clId="{E354A6E0-F04C-40EB-84A0-9B0598E71D0A}" dt="2024-03-08T18:20:59.880" v="5" actId="21"/>
          <ac:picMkLst>
            <pc:docMk/>
            <pc:sldMk cId="0" sldId="266"/>
            <ac:picMk id="369" creationId="{00000000-0000-0000-0000-000000000000}"/>
          </ac:picMkLst>
        </pc:picChg>
      </pc:sldChg>
      <pc:sldChg chg="modSp mod">
        <pc:chgData name="Anshika Sharma" userId="72c57c10c0df011d" providerId="LiveId" clId="{E354A6E0-F04C-40EB-84A0-9B0598E71D0A}" dt="2024-03-11T06:37:56.482" v="25" actId="14100"/>
        <pc:sldMkLst>
          <pc:docMk/>
          <pc:sldMk cId="0" sldId="267"/>
        </pc:sldMkLst>
        <pc:picChg chg="mod">
          <ac:chgData name="Anshika Sharma" userId="72c57c10c0df011d" providerId="LiveId" clId="{E354A6E0-F04C-40EB-84A0-9B0598E71D0A}" dt="2024-03-11T06:37:56.482" v="25" actId="14100"/>
          <ac:picMkLst>
            <pc:docMk/>
            <pc:sldMk cId="0" sldId="267"/>
            <ac:picMk id="388" creationId="{00000000-0000-0000-0000-000000000000}"/>
          </ac:picMkLst>
        </pc:picChg>
      </pc:sldChg>
      <pc:sldChg chg="addSp delSp modSp mod">
        <pc:chgData name="Anshika Sharma" userId="72c57c10c0df011d" providerId="LiveId" clId="{E354A6E0-F04C-40EB-84A0-9B0598E71D0A}" dt="2024-03-11T07:10:35.697" v="64" actId="478"/>
        <pc:sldMkLst>
          <pc:docMk/>
          <pc:sldMk cId="0" sldId="268"/>
        </pc:sldMkLst>
        <pc:spChg chg="mod">
          <ac:chgData name="Anshika Sharma" userId="72c57c10c0df011d" providerId="LiveId" clId="{E354A6E0-F04C-40EB-84A0-9B0598E71D0A}" dt="2024-03-11T06:54:00.738" v="50" actId="207"/>
          <ac:spMkLst>
            <pc:docMk/>
            <pc:sldMk cId="0" sldId="268"/>
            <ac:spMk id="400" creationId="{00000000-0000-0000-0000-000000000000}"/>
          </ac:spMkLst>
        </pc:spChg>
        <pc:picChg chg="add del mod">
          <ac:chgData name="Anshika Sharma" userId="72c57c10c0df011d" providerId="LiveId" clId="{E354A6E0-F04C-40EB-84A0-9B0598E71D0A}" dt="2024-03-11T06:59:49.520" v="54" actId="478"/>
          <ac:picMkLst>
            <pc:docMk/>
            <pc:sldMk cId="0" sldId="268"/>
            <ac:picMk id="3" creationId="{39531C14-EFA9-ECE6-21F6-DDF982990962}"/>
          </ac:picMkLst>
        </pc:picChg>
        <pc:picChg chg="add del mod">
          <ac:chgData name="Anshika Sharma" userId="72c57c10c0df011d" providerId="LiveId" clId="{E354A6E0-F04C-40EB-84A0-9B0598E71D0A}" dt="2024-03-11T07:10:35.697" v="64" actId="478"/>
          <ac:picMkLst>
            <pc:docMk/>
            <pc:sldMk cId="0" sldId="268"/>
            <ac:picMk id="5" creationId="{AC051D9C-AA2D-E19E-8FE6-705121768823}"/>
          </ac:picMkLst>
        </pc:picChg>
        <pc:picChg chg="add del mod">
          <ac:chgData name="Anshika Sharma" userId="72c57c10c0df011d" providerId="LiveId" clId="{E354A6E0-F04C-40EB-84A0-9B0598E71D0A}" dt="2024-03-11T07:10:34.014" v="63" actId="478"/>
          <ac:picMkLst>
            <pc:docMk/>
            <pc:sldMk cId="0" sldId="268"/>
            <ac:picMk id="7" creationId="{5955715A-65B9-17EA-009B-FB9251C9425A}"/>
          </ac:picMkLst>
        </pc:picChg>
      </pc:sldChg>
      <pc:sldChg chg="modSp mod">
        <pc:chgData name="Anshika Sharma" userId="72c57c10c0df011d" providerId="LiveId" clId="{E354A6E0-F04C-40EB-84A0-9B0598E71D0A}" dt="2024-03-09T17:42:57.444" v="8" actId="1035"/>
        <pc:sldMkLst>
          <pc:docMk/>
          <pc:sldMk cId="0" sldId="273"/>
        </pc:sldMkLst>
        <pc:picChg chg="mod">
          <ac:chgData name="Anshika Sharma" userId="72c57c10c0df011d" providerId="LiveId" clId="{E354A6E0-F04C-40EB-84A0-9B0598E71D0A}" dt="2024-03-09T17:42:57.444" v="8" actId="1035"/>
          <ac:picMkLst>
            <pc:docMk/>
            <pc:sldMk cId="0" sldId="273"/>
            <ac:picMk id="494" creationId="{00000000-0000-0000-0000-000000000000}"/>
          </ac:picMkLst>
        </pc:picChg>
      </pc:sldChg>
      <pc:sldChg chg="modSp mod">
        <pc:chgData name="Anshika Sharma" userId="72c57c10c0df011d" providerId="LiveId" clId="{E354A6E0-F04C-40EB-84A0-9B0598E71D0A}" dt="2024-03-10T14:13:33.802" v="24" actId="1035"/>
        <pc:sldMkLst>
          <pc:docMk/>
          <pc:sldMk cId="0" sldId="275"/>
        </pc:sldMkLst>
        <pc:picChg chg="mod">
          <ac:chgData name="Anshika Sharma" userId="72c57c10c0df011d" providerId="LiveId" clId="{E354A6E0-F04C-40EB-84A0-9B0598E71D0A}" dt="2024-02-23T14:54:52.971" v="3" actId="1036"/>
          <ac:picMkLst>
            <pc:docMk/>
            <pc:sldMk cId="0" sldId="275"/>
            <ac:picMk id="518" creationId="{00000000-0000-0000-0000-000000000000}"/>
          </ac:picMkLst>
        </pc:picChg>
        <pc:picChg chg="mod">
          <ac:chgData name="Anshika Sharma" userId="72c57c10c0df011d" providerId="LiveId" clId="{E354A6E0-F04C-40EB-84A0-9B0598E71D0A}" dt="2024-03-10T14:13:33.802" v="24" actId="1035"/>
          <ac:picMkLst>
            <pc:docMk/>
            <pc:sldMk cId="0" sldId="275"/>
            <ac:picMk id="522" creationId="{00000000-0000-0000-0000-000000000000}"/>
          </ac:picMkLst>
        </pc:picChg>
      </pc:sldChg>
      <pc:sldChg chg="modSp mod">
        <pc:chgData name="Anshika Sharma" userId="72c57c10c0df011d" providerId="LiveId" clId="{E354A6E0-F04C-40EB-84A0-9B0598E71D0A}" dt="2024-03-10T14:06:37.372" v="20" actId="1035"/>
        <pc:sldMkLst>
          <pc:docMk/>
          <pc:sldMk cId="0" sldId="278"/>
        </pc:sldMkLst>
        <pc:picChg chg="mod">
          <ac:chgData name="Anshika Sharma" userId="72c57c10c0df011d" providerId="LiveId" clId="{E354A6E0-F04C-40EB-84A0-9B0598E71D0A}" dt="2024-03-10T14:06:37.372" v="20" actId="1035"/>
          <ac:picMkLst>
            <pc:docMk/>
            <pc:sldMk cId="0" sldId="278"/>
            <ac:picMk id="553"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1143000" y="685800"/>
            <a:ext cx="4572000" cy="3429000"/>
          </a:xfrm>
          <a:prstGeom prst="rect">
            <a:avLst/>
          </a:prstGeom>
        </p:spPr>
        <p:txBody>
          <a:bodyPr/>
          <a:lstStyle/>
          <a:p>
            <a:endParaRPr/>
          </a:p>
        </p:txBody>
      </p:sp>
      <p:sp>
        <p:nvSpPr>
          <p:cNvPr id="156" name="Shape 15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spcBef>
        <a:spcPts val="700"/>
      </a:spcBef>
      <a:defRPr sz="2200">
        <a:latin typeface="+mn-lt"/>
        <a:ea typeface="+mn-ea"/>
        <a:cs typeface="+mn-cs"/>
        <a:sym typeface="Helvetica Neue"/>
      </a:defRPr>
    </a:lvl1pPr>
    <a:lvl2pPr indent="228600" defTabSz="457200" latinLnBrk="0">
      <a:lnSpc>
        <a:spcPct val="117999"/>
      </a:lnSpc>
      <a:spcBef>
        <a:spcPts val="700"/>
      </a:spcBef>
      <a:defRPr sz="2200">
        <a:latin typeface="+mn-lt"/>
        <a:ea typeface="+mn-ea"/>
        <a:cs typeface="+mn-cs"/>
        <a:sym typeface="Helvetica Neue"/>
      </a:defRPr>
    </a:lvl2pPr>
    <a:lvl3pPr indent="457200" defTabSz="457200" latinLnBrk="0">
      <a:lnSpc>
        <a:spcPct val="117999"/>
      </a:lnSpc>
      <a:spcBef>
        <a:spcPts val="700"/>
      </a:spcBef>
      <a:defRPr sz="2200">
        <a:latin typeface="+mn-lt"/>
        <a:ea typeface="+mn-ea"/>
        <a:cs typeface="+mn-cs"/>
        <a:sym typeface="Helvetica Neue"/>
      </a:defRPr>
    </a:lvl3pPr>
    <a:lvl4pPr indent="685800" defTabSz="457200" latinLnBrk="0">
      <a:lnSpc>
        <a:spcPct val="117999"/>
      </a:lnSpc>
      <a:spcBef>
        <a:spcPts val="700"/>
      </a:spcBef>
      <a:defRPr sz="2200">
        <a:latin typeface="+mn-lt"/>
        <a:ea typeface="+mn-ea"/>
        <a:cs typeface="+mn-cs"/>
        <a:sym typeface="Helvetica Neue"/>
      </a:defRPr>
    </a:lvl4pPr>
    <a:lvl5pPr indent="914400" defTabSz="457200" latinLnBrk="0">
      <a:lnSpc>
        <a:spcPct val="117999"/>
      </a:lnSpc>
      <a:spcBef>
        <a:spcPts val="700"/>
      </a:spcBef>
      <a:defRPr sz="2200">
        <a:latin typeface="+mn-lt"/>
        <a:ea typeface="+mn-ea"/>
        <a:cs typeface="+mn-cs"/>
        <a:sym typeface="Helvetica Neue"/>
      </a:defRPr>
    </a:lvl5pPr>
    <a:lvl6pPr indent="1143000" defTabSz="457200" latinLnBrk="0">
      <a:lnSpc>
        <a:spcPct val="117999"/>
      </a:lnSpc>
      <a:spcBef>
        <a:spcPts val="700"/>
      </a:spcBef>
      <a:defRPr sz="2200">
        <a:latin typeface="+mn-lt"/>
        <a:ea typeface="+mn-ea"/>
        <a:cs typeface="+mn-cs"/>
        <a:sym typeface="Helvetica Neue"/>
      </a:defRPr>
    </a:lvl6pPr>
    <a:lvl7pPr indent="1371600" defTabSz="457200" latinLnBrk="0">
      <a:lnSpc>
        <a:spcPct val="117999"/>
      </a:lnSpc>
      <a:spcBef>
        <a:spcPts val="700"/>
      </a:spcBef>
      <a:defRPr sz="2200">
        <a:latin typeface="+mn-lt"/>
        <a:ea typeface="+mn-ea"/>
        <a:cs typeface="+mn-cs"/>
        <a:sym typeface="Helvetica Neue"/>
      </a:defRPr>
    </a:lvl7pPr>
    <a:lvl8pPr indent="1600200" defTabSz="457200" latinLnBrk="0">
      <a:lnSpc>
        <a:spcPct val="117999"/>
      </a:lnSpc>
      <a:spcBef>
        <a:spcPts val="700"/>
      </a:spcBef>
      <a:defRPr sz="2200">
        <a:latin typeface="+mn-lt"/>
        <a:ea typeface="+mn-ea"/>
        <a:cs typeface="+mn-cs"/>
        <a:sym typeface="Helvetica Neue"/>
      </a:defRPr>
    </a:lvl8pPr>
    <a:lvl9pPr indent="1828800" defTabSz="457200" latinLnBrk="0">
      <a:lnSpc>
        <a:spcPct val="117999"/>
      </a:lnSpc>
      <a:spcBef>
        <a:spcPts val="700"/>
      </a:spcBef>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1192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Photo">
    <p:spTree>
      <p:nvGrpSpPr>
        <p:cNvPr id="1" name=""/>
        <p:cNvGrpSpPr/>
        <p:nvPr/>
      </p:nvGrpSpPr>
      <p:grpSpPr>
        <a:xfrm>
          <a:off x="0" y="0"/>
          <a:ext cx="0" cy="0"/>
          <a:chOff x="0" y="0"/>
          <a:chExt cx="0" cy="0"/>
        </a:xfrm>
      </p:grpSpPr>
      <p:sp>
        <p:nvSpPr>
          <p:cNvPr id="11" name="Beach and sea at sunset"/>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2" name="Title Text"/>
          <p:cNvSpPr txBox="1">
            <a:spLocks noGrp="1"/>
          </p:cNvSpPr>
          <p:nvPr>
            <p:ph type="title"/>
          </p:nvPr>
        </p:nvSpPr>
        <p:spPr>
          <a:xfrm>
            <a:off x="1219200" y="3543300"/>
            <a:ext cx="21945600" cy="4267200"/>
          </a:xfrm>
          <a:prstGeom prst="rect">
            <a:avLst/>
          </a:prstGeom>
        </p:spPr>
        <p:txBody>
          <a:bodyPr anchor="b"/>
          <a:lstStyle>
            <a:lvl1pPr>
              <a:defRPr sz="12800" spc="-128">
                <a:solidFill>
                  <a:srgbClr val="FFFFFF"/>
                </a:solidFill>
              </a:defRPr>
            </a:lvl1pPr>
          </a:lstStyle>
          <a:p>
            <a:r>
              <a:t>Title Text</a:t>
            </a:r>
          </a:p>
        </p:txBody>
      </p:sp>
      <p:sp>
        <p:nvSpPr>
          <p:cNvPr id="13" name="Body Level One…"/>
          <p:cNvSpPr txBox="1">
            <a:spLocks noGrp="1"/>
          </p:cNvSpPr>
          <p:nvPr>
            <p:ph type="body" sz="quarter" idx="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z="6000" spc="-58">
                <a:solidFill>
                  <a:srgbClr val="FFFFFF"/>
                </a:solidFill>
                <a:latin typeface="Graphik Semibold"/>
                <a:ea typeface="Graphik Semibold"/>
                <a:cs typeface="Graphik Semibold"/>
                <a:sym typeface="Graphik Semibold"/>
              </a:defRPr>
            </a:lvl1pPr>
            <a:lvl2pPr marL="0" indent="0" algn="ctr" defTabSz="825500">
              <a:lnSpc>
                <a:spcPct val="100000"/>
              </a:lnSpc>
              <a:spcBef>
                <a:spcPts val="0"/>
              </a:spcBef>
              <a:buSzTx/>
              <a:buNone/>
              <a:defRPr sz="6000" spc="-58">
                <a:solidFill>
                  <a:srgbClr val="FFFFFF"/>
                </a:solidFill>
                <a:latin typeface="Graphik Semibold"/>
                <a:ea typeface="Graphik Semibold"/>
                <a:cs typeface="Graphik Semibold"/>
                <a:sym typeface="Graphik Semibold"/>
              </a:defRPr>
            </a:lvl2pPr>
            <a:lvl3pPr marL="0" indent="0" algn="ctr" defTabSz="825500">
              <a:lnSpc>
                <a:spcPct val="100000"/>
              </a:lnSpc>
              <a:spcBef>
                <a:spcPts val="0"/>
              </a:spcBef>
              <a:buSzTx/>
              <a:buNone/>
              <a:defRPr sz="6000" spc="-58">
                <a:solidFill>
                  <a:srgbClr val="FFFFFF"/>
                </a:solidFill>
                <a:latin typeface="Graphik Semibold"/>
                <a:ea typeface="Graphik Semibold"/>
                <a:cs typeface="Graphik Semibold"/>
                <a:sym typeface="Graphik Semibold"/>
              </a:defRPr>
            </a:lvl3pPr>
            <a:lvl4pPr marL="0" indent="0" algn="ctr" defTabSz="825500">
              <a:lnSpc>
                <a:spcPct val="100000"/>
              </a:lnSpc>
              <a:spcBef>
                <a:spcPts val="0"/>
              </a:spcBef>
              <a:buSzTx/>
              <a:buNone/>
              <a:defRPr sz="6000" spc="-58">
                <a:solidFill>
                  <a:srgbClr val="FFFFFF"/>
                </a:solidFill>
                <a:latin typeface="Graphik Semibold"/>
                <a:ea typeface="Graphik Semibold"/>
                <a:cs typeface="Graphik Semibold"/>
                <a:sym typeface="Graphik Semibold"/>
              </a:defRPr>
            </a:lvl4pPr>
            <a:lvl5pPr marL="0" indent="0" algn="ctr" defTabSz="825500">
              <a:lnSpc>
                <a:spcPct val="100000"/>
              </a:lnSpc>
              <a:spcBef>
                <a:spcPts val="0"/>
              </a:spcBef>
              <a:buSzTx/>
              <a:buNone/>
              <a:defRPr sz="6000" spc="-58">
                <a:solidFill>
                  <a:srgbClr val="FFFFFF"/>
                </a:solidFill>
                <a:latin typeface="Graphik Semibold"/>
                <a:ea typeface="Graphik Semibold"/>
                <a:cs typeface="Graphik Semibold"/>
                <a:sym typeface="Graphik Semibold"/>
              </a:defRPr>
            </a:lvl5pPr>
          </a:lstStyle>
          <a:p>
            <a:r>
              <a:t>Body Level One</a:t>
            </a:r>
          </a:p>
          <a:p>
            <a:pPr lvl="1"/>
            <a:r>
              <a:t>Body Level Two</a:t>
            </a:r>
          </a:p>
          <a:p>
            <a:pPr lvl="2"/>
            <a:r>
              <a:t>Body Level Three</a:t>
            </a:r>
          </a:p>
          <a:p>
            <a:pPr lvl="3"/>
            <a:r>
              <a:t>Body Level Four</a:t>
            </a:r>
          </a:p>
          <a:p>
            <a:pPr lvl="4"/>
            <a:r>
              <a:t>Body Level Five</a:t>
            </a:r>
          </a:p>
        </p:txBody>
      </p:sp>
      <p:sp>
        <p:nvSpPr>
          <p:cNvPr id="14" name="Author and Date"/>
          <p:cNvSpPr txBox="1">
            <a:spLocks noGrp="1"/>
          </p:cNvSpPr>
          <p:nvPr>
            <p:ph type="body" sz="quarter" idx="22"/>
          </p:nvPr>
        </p:nvSpPr>
        <p:spPr>
          <a:xfrm>
            <a:off x="1219200" y="11988800"/>
            <a:ext cx="21945602" cy="605791"/>
          </a:xfrm>
          <a:prstGeom prst="rect">
            <a:avLst/>
          </a:prstGeom>
        </p:spPr>
        <p:txBody>
          <a:bodyPr/>
          <a:lstStyle/>
          <a:p>
            <a:pPr marL="0" indent="0" algn="ctr" defTabSz="825500">
              <a:lnSpc>
                <a:spcPct val="100000"/>
              </a:lnSpc>
              <a:spcBef>
                <a:spcPts val="0"/>
              </a:spcBef>
              <a:buSzTx/>
              <a:buNone/>
              <a:defRPr sz="3000" spc="-100">
                <a:solidFill>
                  <a:srgbClr val="FFFFFF"/>
                </a:solidFill>
                <a:latin typeface="Graphik Medium"/>
                <a:ea typeface="Graphik Medium"/>
                <a:cs typeface="Graphik Medium"/>
                <a:sym typeface="Graphik Medium"/>
              </a:defRPr>
            </a:pPr>
            <a:endParaRPr/>
          </a:p>
        </p:txBody>
      </p:sp>
      <p:sp>
        <p:nvSpPr>
          <p:cNvPr id="1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96" name="Body Level One…"/>
          <p:cNvSpPr txBox="1">
            <a:spLocks noGrp="1"/>
          </p:cNvSpPr>
          <p:nvPr>
            <p:ph type="body" sz="quarter" idx="1"/>
          </p:nvPr>
        </p:nvSpPr>
        <p:spPr>
          <a:xfrm>
            <a:off x="1219200" y="8462239"/>
            <a:ext cx="21945602" cy="832614"/>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algn="ctr" defTabSz="825500">
              <a:lnSpc>
                <a:spcPct val="100000"/>
              </a:lnSpc>
              <a:spcBef>
                <a:spcPts val="0"/>
              </a:spcBef>
              <a:defRPr spc="-44">
                <a:latin typeface="Graphik Semibold"/>
                <a:ea typeface="Graphik Semibold"/>
                <a:cs typeface="Graphik Semibold"/>
                <a:sym typeface="Graphik Semibold"/>
              </a:defRPr>
            </a:lvl2pPr>
            <a:lvl3pPr algn="ctr" defTabSz="825500">
              <a:lnSpc>
                <a:spcPct val="100000"/>
              </a:lnSpc>
              <a:spcBef>
                <a:spcPts val="0"/>
              </a:spcBef>
              <a:defRPr spc="-44">
                <a:latin typeface="Graphik Semibold"/>
                <a:ea typeface="Graphik Semibold"/>
                <a:cs typeface="Graphik Semibold"/>
                <a:sym typeface="Graphik Semibold"/>
              </a:defRPr>
            </a:lvl3pPr>
            <a:lvl4pPr algn="ctr" defTabSz="825500">
              <a:lnSpc>
                <a:spcPct val="100000"/>
              </a:lnSpc>
              <a:spcBef>
                <a:spcPts val="0"/>
              </a:spcBef>
              <a:defRPr spc="-44">
                <a:latin typeface="Graphik Semibold"/>
                <a:ea typeface="Graphik Semibold"/>
                <a:cs typeface="Graphik Semibold"/>
                <a:sym typeface="Graphik Semibold"/>
              </a:defRPr>
            </a:lvl4pPr>
            <a:lvl5pPr algn="ctr" defTabSz="825500">
              <a:lnSpc>
                <a:spcPct val="100000"/>
              </a:lnSpc>
              <a:spcBef>
                <a:spcPts val="0"/>
              </a:spcBef>
              <a:defRPr spc="-44">
                <a:latin typeface="Graphik Semibold"/>
                <a:ea typeface="Graphik Semibold"/>
                <a:cs typeface="Graphik Semibold"/>
                <a:sym typeface="Graphik Semibold"/>
              </a:defRPr>
            </a:lvl5pPr>
          </a:lstStyle>
          <a:p>
            <a:r>
              <a:t>Body Level One</a:t>
            </a:r>
          </a:p>
          <a:p>
            <a:pPr lvl="1"/>
            <a:r>
              <a:t>Body Level Two</a:t>
            </a:r>
          </a:p>
          <a:p>
            <a:pPr lvl="2"/>
            <a:r>
              <a:t>Body Level Three</a:t>
            </a:r>
          </a:p>
          <a:p>
            <a:pPr lvl="3"/>
            <a:r>
              <a:t>Body Level Four</a:t>
            </a:r>
          </a:p>
          <a:p>
            <a:pPr lvl="4"/>
            <a:r>
              <a:t>Body Level Five</a:t>
            </a:r>
          </a:p>
        </p:txBody>
      </p:sp>
      <p:sp>
        <p:nvSpPr>
          <p:cNvPr id="97" name="Body Level One…"/>
          <p:cNvSpPr txBox="1">
            <a:spLocks noGrp="1"/>
          </p:cNvSpPr>
          <p:nvPr>
            <p:ph type="body" sz="half" idx="21"/>
          </p:nvPr>
        </p:nvSpPr>
        <p:spPr>
          <a:xfrm>
            <a:off x="1219200" y="4214483"/>
            <a:ext cx="21945600" cy="4269709"/>
          </a:xfrm>
          <a:prstGeom prst="rect">
            <a:avLst/>
          </a:prstGeom>
        </p:spPr>
        <p:txBody>
          <a:bodyPr anchor="b"/>
          <a:lstStyle/>
          <a:p>
            <a:pPr marL="0" indent="0" algn="ctr" defTabSz="2438400">
              <a:lnSpc>
                <a:spcPct val="80000"/>
              </a:lnSpc>
              <a:spcBef>
                <a:spcPts val="0"/>
              </a:spcBef>
              <a:buSzTx/>
              <a:buNone/>
              <a:defRPr sz="22400">
                <a:latin typeface="Canela Bold"/>
                <a:ea typeface="Canela Bold"/>
                <a:cs typeface="Canela Bold"/>
                <a:sym typeface="Canela Bold"/>
              </a:defRPr>
            </a:pPr>
            <a:endParaRP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05" name="Body Level One…"/>
          <p:cNvSpPr txBox="1">
            <a:spLocks noGrp="1"/>
          </p:cNvSpPr>
          <p:nvPr>
            <p:ph type="body" sz="quarter" idx="1"/>
          </p:nvPr>
        </p:nvSpPr>
        <p:spPr>
          <a:xfrm>
            <a:off x="1219200" y="11100052"/>
            <a:ext cx="21945602" cy="832614"/>
          </a:xfrm>
          <a:prstGeom prst="rect">
            <a:avLst/>
          </a:prstGeom>
        </p:spPr>
        <p:txBody>
          <a:bodyPr anchor="ct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algn="ctr" defTabSz="825500">
              <a:lnSpc>
                <a:spcPct val="100000"/>
              </a:lnSpc>
              <a:spcBef>
                <a:spcPts val="0"/>
              </a:spcBef>
              <a:defRPr spc="-44">
                <a:latin typeface="Graphik Semibold"/>
                <a:ea typeface="Graphik Semibold"/>
                <a:cs typeface="Graphik Semibold"/>
                <a:sym typeface="Graphik Semibold"/>
              </a:defRPr>
            </a:lvl2pPr>
            <a:lvl3pPr algn="ctr" defTabSz="825500">
              <a:lnSpc>
                <a:spcPct val="100000"/>
              </a:lnSpc>
              <a:spcBef>
                <a:spcPts val="0"/>
              </a:spcBef>
              <a:defRPr spc="-44">
                <a:latin typeface="Graphik Semibold"/>
                <a:ea typeface="Graphik Semibold"/>
                <a:cs typeface="Graphik Semibold"/>
                <a:sym typeface="Graphik Semibold"/>
              </a:defRPr>
            </a:lvl3pPr>
            <a:lvl4pPr algn="ctr" defTabSz="825500">
              <a:lnSpc>
                <a:spcPct val="100000"/>
              </a:lnSpc>
              <a:spcBef>
                <a:spcPts val="0"/>
              </a:spcBef>
              <a:defRPr spc="-44">
                <a:latin typeface="Graphik Semibold"/>
                <a:ea typeface="Graphik Semibold"/>
                <a:cs typeface="Graphik Semibold"/>
                <a:sym typeface="Graphik Semibold"/>
              </a:defRPr>
            </a:lvl4pPr>
            <a:lvl5pPr algn="ctr" defTabSz="825500">
              <a:lnSpc>
                <a:spcPct val="100000"/>
              </a:lnSpc>
              <a:spcBef>
                <a:spcPts val="0"/>
              </a:spcBef>
              <a:defRPr spc="-44">
                <a:latin typeface="Graphik Semibold"/>
                <a:ea typeface="Graphik Semibold"/>
                <a:cs typeface="Graphik Semibold"/>
                <a:sym typeface="Graphik Semibold"/>
              </a:defRPr>
            </a:lvl5pPr>
          </a:lstStyle>
          <a:p>
            <a:r>
              <a:t>Body Level One</a:t>
            </a:r>
          </a:p>
          <a:p>
            <a:pPr lvl="1"/>
            <a:r>
              <a:t>Body Level Two</a:t>
            </a:r>
          </a:p>
          <a:p>
            <a:pPr lvl="2"/>
            <a:r>
              <a:t>Body Level Three</a:t>
            </a:r>
          </a:p>
          <a:p>
            <a:pPr lvl="3"/>
            <a:r>
              <a:t>Body Level Four</a:t>
            </a:r>
          </a:p>
          <a:p>
            <a:pPr lvl="4"/>
            <a:r>
              <a:t>Body Level Five</a:t>
            </a:r>
          </a:p>
        </p:txBody>
      </p:sp>
      <p:sp>
        <p:nvSpPr>
          <p:cNvPr id="106" name="Body Level One…"/>
          <p:cNvSpPr txBox="1">
            <a:spLocks noGrp="1"/>
          </p:cNvSpPr>
          <p:nvPr>
            <p:ph type="body" sz="half" idx="21"/>
          </p:nvPr>
        </p:nvSpPr>
        <p:spPr>
          <a:xfrm>
            <a:off x="1219200" y="4178300"/>
            <a:ext cx="21945600" cy="4416425"/>
          </a:xfrm>
          <a:prstGeom prst="rect">
            <a:avLst/>
          </a:prstGeom>
        </p:spPr>
        <p:txBody>
          <a:bodyPr anchor="ctr"/>
          <a:lstStyle/>
          <a:p>
            <a:pPr marL="0" indent="0" algn="ctr" defTabSz="2438400">
              <a:lnSpc>
                <a:spcPct val="80000"/>
              </a:lnSpc>
              <a:spcBef>
                <a:spcPts val="0"/>
              </a:spcBef>
              <a:buSzTx/>
              <a:buNone/>
              <a:defRPr sz="8400">
                <a:latin typeface="Canela Bold"/>
                <a:ea typeface="Canela Bold"/>
                <a:cs typeface="Canela Bold"/>
                <a:sym typeface="Canela Bold"/>
              </a:defRPr>
            </a:pPr>
            <a:endParaRPr/>
          </a:p>
        </p:txBody>
      </p:sp>
      <p:sp>
        <p:nvSpPr>
          <p:cNvPr id="107" name="Slide Number"/>
          <p:cNvSpPr txBox="1">
            <a:spLocks noGrp="1"/>
          </p:cNvSpPr>
          <p:nvPr>
            <p:ph type="sldNum" sz="quarter" idx="2"/>
          </p:nvPr>
        </p:nvSpPr>
        <p:spPr>
          <a:xfrm>
            <a:off x="12001659" y="12699365"/>
            <a:ext cx="388621" cy="42926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14" name="Sea against sky at sunset 2"/>
          <p:cNvSpPr>
            <a:spLocks noGrp="1"/>
          </p:cNvSpPr>
          <p:nvPr>
            <p:ph type="pic" sz="quarter" idx="21"/>
          </p:nvPr>
        </p:nvSpPr>
        <p:spPr>
          <a:xfrm>
            <a:off x="15744825" y="5581751"/>
            <a:ext cx="7365408" cy="8280402"/>
          </a:xfrm>
          <a:prstGeom prst="rect">
            <a:avLst/>
          </a:prstGeom>
        </p:spPr>
        <p:txBody>
          <a:bodyPr lIns="91439" tIns="45719" rIns="91439" bIns="45719">
            <a:noAutofit/>
          </a:bodyPr>
          <a:lstStyle/>
          <a:p>
            <a:endParaRPr/>
          </a:p>
        </p:txBody>
      </p:sp>
      <p:sp>
        <p:nvSpPr>
          <p:cNvPr id="115" name="Sea against sky at sunset 1"/>
          <p:cNvSpPr>
            <a:spLocks noGrp="1"/>
          </p:cNvSpPr>
          <p:nvPr>
            <p:ph type="pic" sz="quarter" idx="22"/>
          </p:nvPr>
        </p:nvSpPr>
        <p:spPr>
          <a:xfrm>
            <a:off x="15363825" y="1270000"/>
            <a:ext cx="8115300" cy="5409006"/>
          </a:xfrm>
          <a:prstGeom prst="rect">
            <a:avLst/>
          </a:prstGeom>
        </p:spPr>
        <p:txBody>
          <a:bodyPr lIns="91439" tIns="45719" rIns="91439" bIns="45719">
            <a:noAutofit/>
          </a:bodyPr>
          <a:lstStyle/>
          <a:p>
            <a:endParaRPr/>
          </a:p>
        </p:txBody>
      </p:sp>
      <p:sp>
        <p:nvSpPr>
          <p:cNvPr id="116" name="Beach and sea at sunset"/>
          <p:cNvSpPr>
            <a:spLocks noGrp="1"/>
          </p:cNvSpPr>
          <p:nvPr>
            <p:ph type="pic" idx="23"/>
          </p:nvPr>
        </p:nvSpPr>
        <p:spPr>
          <a:xfrm>
            <a:off x="-63500" y="1270000"/>
            <a:ext cx="16764000" cy="11176000"/>
          </a:xfrm>
          <a:prstGeom prst="rect">
            <a:avLst/>
          </a:prstGeom>
        </p:spPr>
        <p:txBody>
          <a:bodyPr lIns="91439" tIns="45719" rIns="91439" bIns="45719">
            <a:noAutofit/>
          </a:bodyPr>
          <a:lstStyle/>
          <a:p>
            <a:endParaRPr/>
          </a:p>
        </p:txBody>
      </p:sp>
      <p:sp>
        <p:nvSpPr>
          <p:cNvPr id="117" name="Slide Number"/>
          <p:cNvSpPr txBox="1">
            <a:spLocks noGrp="1"/>
          </p:cNvSpPr>
          <p:nvPr>
            <p:ph type="sldNum" sz="quarter" idx="2"/>
          </p:nvPr>
        </p:nvSpPr>
        <p:spPr>
          <a:xfrm>
            <a:off x="12001659" y="12699365"/>
            <a:ext cx="388621" cy="42926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24" name="beach and sea at sunset"/>
          <p:cNvSpPr>
            <a:spLocks noGrp="1"/>
          </p:cNvSpPr>
          <p:nvPr>
            <p:ph type="pic" idx="21"/>
          </p:nvPr>
        </p:nvSpPr>
        <p:spPr>
          <a:xfrm>
            <a:off x="1270000" y="-423334"/>
            <a:ext cx="21844000" cy="14562668"/>
          </a:xfrm>
          <a:prstGeom prst="rect">
            <a:avLst/>
          </a:prstGeom>
        </p:spPr>
        <p:txBody>
          <a:bodyPr lIns="91439" tIns="45719" rIns="91439" bIns="45719">
            <a:noAutofit/>
          </a:bodyPr>
          <a:lstStyle/>
          <a:p>
            <a:endParaRPr/>
          </a:p>
        </p:txBody>
      </p:sp>
      <p:sp>
        <p:nvSpPr>
          <p:cNvPr id="125" name="Slide Number"/>
          <p:cNvSpPr txBox="1">
            <a:spLocks noGrp="1"/>
          </p:cNvSpPr>
          <p:nvPr>
            <p:ph type="sldNum" sz="quarter" idx="2"/>
          </p:nvPr>
        </p:nvSpPr>
        <p:spPr>
          <a:xfrm>
            <a:off x="12001659" y="12699365"/>
            <a:ext cx="388621" cy="42926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2" name="Slide Number"/>
          <p:cNvSpPr txBox="1">
            <a:spLocks noGrp="1"/>
          </p:cNvSpPr>
          <p:nvPr>
            <p:ph type="sldNum" sz="quarter" idx="2"/>
          </p:nvPr>
        </p:nvSpPr>
        <p:spPr>
          <a:xfrm>
            <a:off x="12001659" y="12699365"/>
            <a:ext cx="388621" cy="42926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39" name="Title Text"/>
          <p:cNvSpPr txBox="1">
            <a:spLocks noGrp="1"/>
          </p:cNvSpPr>
          <p:nvPr>
            <p:ph type="title"/>
          </p:nvPr>
        </p:nvSpPr>
        <p:spPr>
          <a:prstGeom prst="rect">
            <a:avLst/>
          </a:prstGeom>
        </p:spPr>
        <p:txBody>
          <a:bodyPr/>
          <a:lstStyle/>
          <a:p>
            <a:r>
              <a:t>Title Text</a:t>
            </a:r>
          </a:p>
        </p:txBody>
      </p:sp>
      <p:sp>
        <p:nvSpPr>
          <p:cNvPr id="140" name="Body Level One…"/>
          <p:cNvSpPr txBox="1">
            <a:spLocks noGrp="1"/>
          </p:cNvSpPr>
          <p:nvPr>
            <p:ph type="body" sz="quarter" idx="1"/>
          </p:nvPr>
        </p:nvSpPr>
        <p:spPr>
          <a:xfrm>
            <a:off x="1219200" y="2384648"/>
            <a:ext cx="21945602" cy="832615"/>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algn="ctr" defTabSz="825500">
              <a:lnSpc>
                <a:spcPct val="100000"/>
              </a:lnSpc>
              <a:spcBef>
                <a:spcPts val="0"/>
              </a:spcBef>
              <a:defRPr spc="-44">
                <a:latin typeface="Graphik Semibold"/>
                <a:ea typeface="Graphik Semibold"/>
                <a:cs typeface="Graphik Semibold"/>
                <a:sym typeface="Graphik Semibold"/>
              </a:defRPr>
            </a:lvl2pPr>
            <a:lvl3pPr algn="ctr" defTabSz="825500">
              <a:lnSpc>
                <a:spcPct val="100000"/>
              </a:lnSpc>
              <a:spcBef>
                <a:spcPts val="0"/>
              </a:spcBef>
              <a:defRPr spc="-44">
                <a:latin typeface="Graphik Semibold"/>
                <a:ea typeface="Graphik Semibold"/>
                <a:cs typeface="Graphik Semibold"/>
                <a:sym typeface="Graphik Semibold"/>
              </a:defRPr>
            </a:lvl3pPr>
            <a:lvl4pPr algn="ctr" defTabSz="825500">
              <a:lnSpc>
                <a:spcPct val="100000"/>
              </a:lnSpc>
              <a:spcBef>
                <a:spcPts val="0"/>
              </a:spcBef>
              <a:defRPr spc="-44">
                <a:latin typeface="Graphik Semibold"/>
                <a:ea typeface="Graphik Semibold"/>
                <a:cs typeface="Graphik Semibold"/>
                <a:sym typeface="Graphik Semibold"/>
              </a:defRPr>
            </a:lvl4pPr>
            <a:lvl5pPr algn="ctr" defTabSz="825500">
              <a:lnSpc>
                <a:spcPct val="100000"/>
              </a:lnSpc>
              <a:spcBef>
                <a:spcPts val="0"/>
              </a:spcBef>
              <a:defRPr spc="-44">
                <a:latin typeface="Graphik Semibold"/>
                <a:ea typeface="Graphik Semibold"/>
                <a:cs typeface="Graphik Semibold"/>
                <a:sym typeface="Graphik Semibold"/>
              </a:defRPr>
            </a:lvl5pPr>
          </a:lstStyle>
          <a:p>
            <a:r>
              <a:t>Body Level One</a:t>
            </a:r>
          </a:p>
          <a:p>
            <a:pPr lvl="1"/>
            <a:r>
              <a:t>Body Level Two</a:t>
            </a:r>
          </a:p>
          <a:p>
            <a:pPr lvl="2"/>
            <a:r>
              <a:t>Body Level Three</a:t>
            </a:r>
          </a:p>
          <a:p>
            <a:pPr lvl="3"/>
            <a:r>
              <a:t>Body Level Four</a:t>
            </a:r>
          </a:p>
          <a:p>
            <a:pPr lvl="4"/>
            <a:r>
              <a:t>Body Level Five</a:t>
            </a:r>
          </a:p>
        </p:txBody>
      </p:sp>
      <p:sp>
        <p:nvSpPr>
          <p:cNvPr id="141" name="Slide Number"/>
          <p:cNvSpPr txBox="1">
            <a:spLocks noGrp="1"/>
          </p:cNvSpPr>
          <p:nvPr>
            <p:ph type="sldNum" sz="quarter" idx="2"/>
          </p:nvPr>
        </p:nvSpPr>
        <p:spPr>
          <a:xfrm>
            <a:off x="12001659" y="12699365"/>
            <a:ext cx="388621" cy="42926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Content Light">
    <p:spTree>
      <p:nvGrpSpPr>
        <p:cNvPr id="1" name=""/>
        <p:cNvGrpSpPr/>
        <p:nvPr/>
      </p:nvGrpSpPr>
      <p:grpSpPr>
        <a:xfrm>
          <a:off x="0" y="0"/>
          <a:ext cx="0" cy="0"/>
          <a:chOff x="0" y="0"/>
          <a:chExt cx="0" cy="0"/>
        </a:xfrm>
      </p:grpSpPr>
      <p:sp>
        <p:nvSpPr>
          <p:cNvPr id="148" name="Title Text"/>
          <p:cNvSpPr txBox="1">
            <a:spLocks noGrp="1"/>
          </p:cNvSpPr>
          <p:nvPr>
            <p:ph type="title"/>
          </p:nvPr>
        </p:nvSpPr>
        <p:spPr>
          <a:xfrm>
            <a:off x="1676400" y="273052"/>
            <a:ext cx="21031200" cy="1536192"/>
          </a:xfrm>
          <a:prstGeom prst="rect">
            <a:avLst/>
          </a:prstGeom>
        </p:spPr>
        <p:txBody>
          <a:bodyPr/>
          <a:lstStyle>
            <a:lvl1pPr>
              <a:defRPr>
                <a:solidFill>
                  <a:srgbClr val="808080"/>
                </a:solidFill>
              </a:defRPr>
            </a:lvl1pPr>
          </a:lstStyle>
          <a:p>
            <a:r>
              <a:t>Title Text</a:t>
            </a:r>
          </a:p>
        </p:txBody>
      </p:sp>
      <p:sp>
        <p:nvSpPr>
          <p:cNvPr id="149" name="Slide Number"/>
          <p:cNvSpPr txBox="1">
            <a:spLocks noGrp="1"/>
          </p:cNvSpPr>
          <p:nvPr>
            <p:ph type="sldNum" sz="quarter" idx="2"/>
          </p:nvPr>
        </p:nvSpPr>
        <p:spPr>
          <a:xfrm>
            <a:off x="1199768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215494" y="4585101"/>
            <a:ext cx="9757339" cy="2540002"/>
          </a:xfrm>
          <a:prstGeom prst="rect">
            <a:avLst/>
          </a:prstGeom>
        </p:spPr>
        <p:txBody>
          <a:bodyPr anchor="b"/>
          <a:lstStyle/>
          <a:p>
            <a:r>
              <a:t>Title Text</a:t>
            </a:r>
          </a:p>
        </p:txBody>
      </p:sp>
      <p:sp>
        <p:nvSpPr>
          <p:cNvPr id="23" name="Sea against sky at sunset"/>
          <p:cNvSpPr>
            <a:spLocks noGrp="1"/>
          </p:cNvSpPr>
          <p:nvPr>
            <p:ph type="pic" idx="21"/>
          </p:nvPr>
        </p:nvSpPr>
        <p:spPr>
          <a:xfrm>
            <a:off x="9283700" y="1270000"/>
            <a:ext cx="16751300" cy="11176000"/>
          </a:xfrm>
          <a:prstGeom prst="rect">
            <a:avLst/>
          </a:prstGeom>
        </p:spPr>
        <p:txBody>
          <a:bodyPr lIns="91439" tIns="45719" rIns="91439" bIns="45719">
            <a:noAutofit/>
          </a:bodyPr>
          <a:lstStyle/>
          <a:p>
            <a:endParaRPr/>
          </a:p>
        </p:txBody>
      </p:sp>
      <p:sp>
        <p:nvSpPr>
          <p:cNvPr id="24" name="Body Level One…"/>
          <p:cNvSpPr txBox="1">
            <a:spLocks noGrp="1"/>
          </p:cNvSpPr>
          <p:nvPr>
            <p:ph type="body" sz="quarter" idx="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marL="0" indent="0" algn="ctr" defTabSz="825500">
              <a:lnSpc>
                <a:spcPct val="100000"/>
              </a:lnSpc>
              <a:spcBef>
                <a:spcPts val="0"/>
              </a:spcBef>
              <a:buSzTx/>
              <a:buNone/>
              <a:defRPr spc="-44">
                <a:latin typeface="Graphik Semibold"/>
                <a:ea typeface="Graphik Semibold"/>
                <a:cs typeface="Graphik Semibold"/>
                <a:sym typeface="Graphik Semibold"/>
              </a:defRPr>
            </a:lvl2pPr>
            <a:lvl3pPr marL="0" indent="0" algn="ctr" defTabSz="825500">
              <a:lnSpc>
                <a:spcPct val="100000"/>
              </a:lnSpc>
              <a:spcBef>
                <a:spcPts val="0"/>
              </a:spcBef>
              <a:buSzTx/>
              <a:buNone/>
              <a:defRPr spc="-44">
                <a:latin typeface="Graphik Semibold"/>
                <a:ea typeface="Graphik Semibold"/>
                <a:cs typeface="Graphik Semibold"/>
                <a:sym typeface="Graphik Semibold"/>
              </a:defRPr>
            </a:lvl3pPr>
            <a:lvl4pPr marL="0" indent="0" algn="ctr" defTabSz="825500">
              <a:lnSpc>
                <a:spcPct val="100000"/>
              </a:lnSpc>
              <a:spcBef>
                <a:spcPts val="0"/>
              </a:spcBef>
              <a:buSzTx/>
              <a:buNone/>
              <a:defRPr spc="-44">
                <a:latin typeface="Graphik Semibold"/>
                <a:ea typeface="Graphik Semibold"/>
                <a:cs typeface="Graphik Semibold"/>
                <a:sym typeface="Graphik Semibold"/>
              </a:defRPr>
            </a:lvl4pPr>
            <a:lvl5pPr marL="0" indent="0" algn="ctr" defTabSz="825500">
              <a:lnSpc>
                <a:spcPct val="100000"/>
              </a:lnSpc>
              <a:spcBef>
                <a:spcPts val="0"/>
              </a:spcBef>
              <a:buSzTx/>
              <a:buNone/>
              <a:defRPr spc="-44">
                <a:latin typeface="Graphik Semibold"/>
                <a:ea typeface="Graphik Semibold"/>
                <a:cs typeface="Graphik Semibold"/>
                <a:sym typeface="Graphik Semibold"/>
              </a:defRPr>
            </a:lvl5p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Subtitle"/>
          <p:cNvSpPr txBox="1">
            <a:spLocks noGrp="1"/>
          </p:cNvSpPr>
          <p:nvPr>
            <p:ph type="body" sz="quarter" idx="21"/>
          </p:nvPr>
        </p:nvSpPr>
        <p:spPr>
          <a:xfrm>
            <a:off x="1219200" y="2384648"/>
            <a:ext cx="21945602" cy="832614"/>
          </a:xfrm>
          <a:prstGeom prst="rect">
            <a:avLst/>
          </a:prstGeom>
        </p:spPr>
        <p:txBody>
          <a:bodyPr/>
          <a:lstStyle/>
          <a:p>
            <a:pPr marL="0" indent="0" algn="ctr" defTabSz="825500">
              <a:lnSpc>
                <a:spcPct val="100000"/>
              </a:lnSpc>
              <a:spcBef>
                <a:spcPts val="0"/>
              </a:spcBef>
              <a:buSzTx/>
              <a:buNone/>
              <a:defRPr spc="-100">
                <a:latin typeface="Graphik Semibold"/>
                <a:ea typeface="Graphik Semibold"/>
                <a:cs typeface="Graphik Semibold"/>
                <a:sym typeface="Graphik Semibold"/>
              </a:defRPr>
            </a:pPr>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42" name="Body Level One…"/>
          <p:cNvSpPr txBox="1">
            <a:spLocks noGrp="1"/>
          </p:cNvSpPr>
          <p:nvPr>
            <p:ph type="body" idx="1"/>
          </p:nvPr>
        </p:nvSpPr>
        <p:spPr>
          <a:xfrm>
            <a:off x="1219200" y="4013200"/>
            <a:ext cx="21945600" cy="8487148"/>
          </a:xfrm>
          <a:prstGeom prst="rect">
            <a:avLst/>
          </a:prstGeom>
        </p:spPr>
        <p:txBody>
          <a:bodyPr numCol="2" spcCol="2558383"/>
          <a:lstStyle/>
          <a:p>
            <a:r>
              <a:t>Body Level One</a:t>
            </a:r>
          </a:p>
          <a:p>
            <a:pPr lvl="1"/>
            <a:r>
              <a:t>Body Level Two</a:t>
            </a:r>
          </a:p>
          <a:p>
            <a:pPr lvl="2"/>
            <a:r>
              <a:t>Body Level Three</a:t>
            </a:r>
          </a:p>
          <a:p>
            <a:pPr lvl="3"/>
            <a:r>
              <a:t>Body Level Four</a:t>
            </a:r>
          </a:p>
          <a:p>
            <a:pPr lvl="4"/>
            <a:r>
              <a:t>Body Level Five</a:t>
            </a:r>
          </a:p>
        </p:txBody>
      </p:sp>
      <p:sp>
        <p:nvSpPr>
          <p:cNvPr id="43" name="Slide Number"/>
          <p:cNvSpPr txBox="1">
            <a:spLocks noGrp="1"/>
          </p:cNvSpPr>
          <p:nvPr>
            <p:ph type="sldNum" sz="quarter" idx="2"/>
          </p:nvPr>
        </p:nvSpPr>
        <p:spPr>
          <a:xfrm>
            <a:off x="12001659" y="12699365"/>
            <a:ext cx="388621" cy="42926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219200" y="774700"/>
            <a:ext cx="9753600" cy="1600200"/>
          </a:xfrm>
          <a:prstGeom prst="rect">
            <a:avLst/>
          </a:prstGeom>
        </p:spPr>
        <p:txBody>
          <a:bodyPr/>
          <a:lstStyle/>
          <a:p>
            <a:r>
              <a:t>Title Text</a:t>
            </a:r>
          </a:p>
        </p:txBody>
      </p:sp>
      <p:sp>
        <p:nvSpPr>
          <p:cNvPr id="51" name="Sea against sky at sunset"/>
          <p:cNvSpPr>
            <a:spLocks noGrp="1"/>
          </p:cNvSpPr>
          <p:nvPr>
            <p:ph type="pic" idx="21"/>
          </p:nvPr>
        </p:nvSpPr>
        <p:spPr>
          <a:xfrm>
            <a:off x="12192644" y="718588"/>
            <a:ext cx="10972801" cy="12329625"/>
          </a:xfrm>
          <a:prstGeom prst="rect">
            <a:avLst/>
          </a:prstGeom>
        </p:spPr>
        <p:txBody>
          <a:bodyPr lIns="91439" tIns="45719" rIns="91439" bIns="45719">
            <a:noAutofit/>
          </a:bodyPr>
          <a:lstStyle/>
          <a:p>
            <a:endParaRPr/>
          </a:p>
        </p:txBody>
      </p:sp>
      <p:sp>
        <p:nvSpPr>
          <p:cNvPr id="52" name="Body Level One…"/>
          <p:cNvSpPr txBox="1">
            <a:spLocks noGrp="1"/>
          </p:cNvSpPr>
          <p:nvPr>
            <p:ph type="body" sz="quarter" idx="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algn="ctr" defTabSz="825500">
              <a:lnSpc>
                <a:spcPct val="100000"/>
              </a:lnSpc>
              <a:spcBef>
                <a:spcPts val="0"/>
              </a:spcBef>
              <a:defRPr spc="-44">
                <a:latin typeface="Graphik Semibold"/>
                <a:ea typeface="Graphik Semibold"/>
                <a:cs typeface="Graphik Semibold"/>
                <a:sym typeface="Graphik Semibold"/>
              </a:defRPr>
            </a:lvl2pPr>
            <a:lvl3pPr algn="ctr" defTabSz="825500">
              <a:lnSpc>
                <a:spcPct val="100000"/>
              </a:lnSpc>
              <a:spcBef>
                <a:spcPts val="0"/>
              </a:spcBef>
              <a:defRPr spc="-44">
                <a:latin typeface="Graphik Semibold"/>
                <a:ea typeface="Graphik Semibold"/>
                <a:cs typeface="Graphik Semibold"/>
                <a:sym typeface="Graphik Semibold"/>
              </a:defRPr>
            </a:lvl3pPr>
            <a:lvl4pPr algn="ctr" defTabSz="825500">
              <a:lnSpc>
                <a:spcPct val="100000"/>
              </a:lnSpc>
              <a:spcBef>
                <a:spcPts val="0"/>
              </a:spcBef>
              <a:defRPr spc="-44">
                <a:latin typeface="Graphik Semibold"/>
                <a:ea typeface="Graphik Semibold"/>
                <a:cs typeface="Graphik Semibold"/>
                <a:sym typeface="Graphik Semibold"/>
              </a:defRPr>
            </a:lvl4pPr>
            <a:lvl5pPr algn="ctr" defTabSz="825500">
              <a:lnSpc>
                <a:spcPct val="100000"/>
              </a:lnSpc>
              <a:spcBef>
                <a:spcPts val="0"/>
              </a:spcBef>
              <a:defRPr spc="-44">
                <a:latin typeface="Graphik Semibold"/>
                <a:ea typeface="Graphik Semibold"/>
                <a:cs typeface="Graphik Semibold"/>
                <a:sym typeface="Graphik Semibold"/>
              </a:defRPr>
            </a:lvl5pPr>
          </a:lstStyle>
          <a:p>
            <a:r>
              <a:t>Body Level One</a:t>
            </a:r>
          </a:p>
          <a:p>
            <a:pPr lvl="1"/>
            <a:r>
              <a:t>Body Level Two</a:t>
            </a:r>
          </a:p>
          <a:p>
            <a:pPr lvl="2"/>
            <a:r>
              <a:t>Body Level Three</a:t>
            </a:r>
          </a:p>
          <a:p>
            <a:pPr lvl="3"/>
            <a:r>
              <a:t>Body Level Four</a:t>
            </a:r>
          </a:p>
          <a:p>
            <a:pPr lvl="4"/>
            <a:r>
              <a:t>Body Level Five</a:t>
            </a:r>
          </a:p>
        </p:txBody>
      </p:sp>
      <p:sp>
        <p:nvSpPr>
          <p:cNvPr id="53" name="Body Level One…"/>
          <p:cNvSpPr txBox="1">
            <a:spLocks noGrp="1"/>
          </p:cNvSpPr>
          <p:nvPr>
            <p:ph type="body" sz="half" idx="22"/>
          </p:nvPr>
        </p:nvSpPr>
        <p:spPr>
          <a:xfrm>
            <a:off x="1219199" y="4023221"/>
            <a:ext cx="9757571" cy="8384680"/>
          </a:xfrm>
          <a:prstGeom prst="rect">
            <a:avLst/>
          </a:prstGeom>
        </p:spPr>
        <p:txBody>
          <a:bodyPr/>
          <a:lstStyle/>
          <a:p>
            <a:endParaRPr/>
          </a:p>
        </p:txBody>
      </p:sp>
      <p:sp>
        <p:nvSpPr>
          <p:cNvPr id="54" name="Slide Number"/>
          <p:cNvSpPr txBox="1">
            <a:spLocks noGrp="1"/>
          </p:cNvSpPr>
          <p:nvPr>
            <p:ph type="sldNum" sz="quarter" idx="2"/>
          </p:nvPr>
        </p:nvSpPr>
        <p:spPr>
          <a:xfrm>
            <a:off x="12004040" y="12699365"/>
            <a:ext cx="388621" cy="42926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219200" y="3242269"/>
            <a:ext cx="21945600" cy="6604002"/>
          </a:xfrm>
          <a:prstGeom prst="rect">
            <a:avLst/>
          </a:prstGeom>
        </p:spPr>
        <p:txBody>
          <a:bodyPr anchor="ctr"/>
          <a:lstStyle>
            <a:lvl1pPr>
              <a:defRPr sz="12800" spc="0"/>
            </a:lvl1pPr>
          </a:lstStyle>
          <a:p>
            <a:r>
              <a:t>Title Text</a:t>
            </a:r>
          </a:p>
        </p:txBody>
      </p:sp>
      <p:sp>
        <p:nvSpPr>
          <p:cNvPr id="62" name="Slide Number"/>
          <p:cNvSpPr txBox="1">
            <a:spLocks noGrp="1"/>
          </p:cNvSpPr>
          <p:nvPr>
            <p:ph type="sldNum" sz="quarter" idx="2"/>
          </p:nvPr>
        </p:nvSpPr>
        <p:spPr>
          <a:xfrm>
            <a:off x="12001659" y="12699365"/>
            <a:ext cx="388621" cy="42926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9" name="Title Text"/>
          <p:cNvSpPr txBox="1">
            <a:spLocks noGrp="1"/>
          </p:cNvSpPr>
          <p:nvPr>
            <p:ph type="title"/>
          </p:nvPr>
        </p:nvSpPr>
        <p:spPr>
          <a:prstGeom prst="rect">
            <a:avLst/>
          </a:prstGeom>
        </p:spPr>
        <p:txBody>
          <a:bodyPr/>
          <a:lstStyle/>
          <a:p>
            <a:r>
              <a:t>Title Text</a:t>
            </a:r>
          </a:p>
        </p:txBody>
      </p:sp>
      <p:sp>
        <p:nvSpPr>
          <p:cNvPr id="70" name="Body Level One…"/>
          <p:cNvSpPr txBox="1">
            <a:spLocks noGrp="1"/>
          </p:cNvSpPr>
          <p:nvPr>
            <p:ph type="body" sz="quarter" idx="1"/>
          </p:nvPr>
        </p:nvSpPr>
        <p:spPr>
          <a:xfrm>
            <a:off x="1219200" y="2384648"/>
            <a:ext cx="21945602" cy="832614"/>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algn="ctr" defTabSz="825500">
              <a:lnSpc>
                <a:spcPct val="100000"/>
              </a:lnSpc>
              <a:spcBef>
                <a:spcPts val="0"/>
              </a:spcBef>
              <a:defRPr spc="-44">
                <a:latin typeface="Graphik Semibold"/>
                <a:ea typeface="Graphik Semibold"/>
                <a:cs typeface="Graphik Semibold"/>
                <a:sym typeface="Graphik Semibold"/>
              </a:defRPr>
            </a:lvl2pPr>
            <a:lvl3pPr algn="ctr" defTabSz="825500">
              <a:lnSpc>
                <a:spcPct val="100000"/>
              </a:lnSpc>
              <a:spcBef>
                <a:spcPts val="0"/>
              </a:spcBef>
              <a:defRPr spc="-44">
                <a:latin typeface="Graphik Semibold"/>
                <a:ea typeface="Graphik Semibold"/>
                <a:cs typeface="Graphik Semibold"/>
                <a:sym typeface="Graphik Semibold"/>
              </a:defRPr>
            </a:lvl3pPr>
            <a:lvl4pPr algn="ctr" defTabSz="825500">
              <a:lnSpc>
                <a:spcPct val="100000"/>
              </a:lnSpc>
              <a:spcBef>
                <a:spcPts val="0"/>
              </a:spcBef>
              <a:defRPr spc="-44">
                <a:latin typeface="Graphik Semibold"/>
                <a:ea typeface="Graphik Semibold"/>
                <a:cs typeface="Graphik Semibold"/>
                <a:sym typeface="Graphik Semibold"/>
              </a:defRPr>
            </a:lvl4pPr>
            <a:lvl5pPr algn="ctr" defTabSz="825500">
              <a:lnSpc>
                <a:spcPct val="100000"/>
              </a:lnSpc>
              <a:spcBef>
                <a:spcPts val="0"/>
              </a:spcBef>
              <a:defRPr spc="-44">
                <a:latin typeface="Graphik Semibold"/>
                <a:ea typeface="Graphik Semibold"/>
                <a:cs typeface="Graphik Semibold"/>
                <a:sym typeface="Graphik Semibold"/>
              </a:defRPr>
            </a:lvl5pPr>
          </a:lstStyle>
          <a:p>
            <a:r>
              <a:t>Body Level One</a:t>
            </a:r>
          </a:p>
          <a:p>
            <a:pPr lvl="1"/>
            <a:r>
              <a:t>Body Level Two</a:t>
            </a:r>
          </a:p>
          <a:p>
            <a:pPr lvl="2"/>
            <a:r>
              <a:t>Body Level Three</a:t>
            </a:r>
          </a:p>
          <a:p>
            <a:pPr lvl="3"/>
            <a:r>
              <a:t>Body Level Four</a:t>
            </a:r>
          </a:p>
          <a:p>
            <a:pPr lvl="4"/>
            <a:r>
              <a:t>Body Level Five</a:t>
            </a:r>
          </a:p>
        </p:txBody>
      </p:sp>
      <p:sp>
        <p:nvSpPr>
          <p:cNvPr id="71" name="Slide Number"/>
          <p:cNvSpPr txBox="1">
            <a:spLocks noGrp="1"/>
          </p:cNvSpPr>
          <p:nvPr>
            <p:ph type="sldNum" sz="quarter" idx="2"/>
          </p:nvPr>
        </p:nvSpPr>
        <p:spPr>
          <a:xfrm>
            <a:off x="12001659" y="12699365"/>
            <a:ext cx="388621" cy="42926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78" name="Title Text"/>
          <p:cNvSpPr txBox="1">
            <a:spLocks noGrp="1"/>
          </p:cNvSpPr>
          <p:nvPr>
            <p:ph type="title"/>
          </p:nvPr>
        </p:nvSpPr>
        <p:spPr>
          <a:prstGeom prst="rect">
            <a:avLst/>
          </a:prstGeom>
        </p:spPr>
        <p:txBody>
          <a:bodyPr/>
          <a:lstStyle/>
          <a:p>
            <a:r>
              <a:t>Title Text</a:t>
            </a:r>
          </a:p>
        </p:txBody>
      </p:sp>
      <p:sp>
        <p:nvSpPr>
          <p:cNvPr id="79" name="Body Level One…"/>
          <p:cNvSpPr txBox="1">
            <a:spLocks noGrp="1"/>
          </p:cNvSpPr>
          <p:nvPr>
            <p:ph type="body" idx="1"/>
          </p:nvPr>
        </p:nvSpPr>
        <p:spPr>
          <a:xfrm>
            <a:off x="1219200" y="4013200"/>
            <a:ext cx="21945600" cy="8385548"/>
          </a:xfrm>
          <a:prstGeom prst="rect">
            <a:avLst/>
          </a:prstGeom>
        </p:spPr>
        <p:txBody>
          <a:bodyPr/>
          <a:lstStyle>
            <a:lvl1pPr marL="0" indent="0" defTabSz="825500">
              <a:lnSpc>
                <a:spcPct val="100000"/>
              </a:lnSpc>
              <a:buSzTx/>
              <a:buNone/>
              <a:defRPr sz="6800" spc="-136">
                <a:latin typeface="Canela Deck Regular"/>
                <a:ea typeface="Canela Deck Regular"/>
                <a:cs typeface="Canela Deck Regular"/>
                <a:sym typeface="Canela Deck Regular"/>
              </a:defRPr>
            </a:lvl1pPr>
            <a:lvl2pPr marL="0" indent="0" defTabSz="825500">
              <a:lnSpc>
                <a:spcPct val="100000"/>
              </a:lnSpc>
              <a:buSzTx/>
              <a:buNone/>
              <a:defRPr sz="6800" spc="-136">
                <a:latin typeface="Canela Deck Regular"/>
                <a:ea typeface="Canela Deck Regular"/>
                <a:cs typeface="Canela Deck Regular"/>
                <a:sym typeface="Canela Deck Regular"/>
              </a:defRPr>
            </a:lvl2pPr>
            <a:lvl3pPr marL="0" indent="0" defTabSz="825500">
              <a:lnSpc>
                <a:spcPct val="100000"/>
              </a:lnSpc>
              <a:buSzTx/>
              <a:buNone/>
              <a:defRPr sz="6800" spc="-136">
                <a:latin typeface="Canela Deck Regular"/>
                <a:ea typeface="Canela Deck Regular"/>
                <a:cs typeface="Canela Deck Regular"/>
                <a:sym typeface="Canela Deck Regular"/>
              </a:defRPr>
            </a:lvl3pPr>
            <a:lvl4pPr marL="0" indent="0" defTabSz="825500">
              <a:lnSpc>
                <a:spcPct val="100000"/>
              </a:lnSpc>
              <a:buSzTx/>
              <a:buNone/>
              <a:defRPr sz="6800" spc="-136">
                <a:latin typeface="Canela Deck Regular"/>
                <a:ea typeface="Canela Deck Regular"/>
                <a:cs typeface="Canela Deck Regular"/>
                <a:sym typeface="Canela Deck Regular"/>
              </a:defRPr>
            </a:lvl4pPr>
            <a:lvl5pPr marL="0" indent="0" defTabSz="825500">
              <a:lnSpc>
                <a:spcPct val="100000"/>
              </a:lnSpc>
              <a:buSzTx/>
              <a:buNone/>
              <a:defRPr sz="6800" spc="-136">
                <a:latin typeface="Canela Deck Regular"/>
                <a:ea typeface="Canela Deck Regular"/>
                <a:cs typeface="Canela Deck Regular"/>
                <a:sym typeface="Canela Deck Regular"/>
              </a:defRPr>
            </a:lvl5pPr>
          </a:lstStyle>
          <a:p>
            <a:r>
              <a:t>Body Level One</a:t>
            </a:r>
          </a:p>
          <a:p>
            <a:pPr lvl="1"/>
            <a:r>
              <a:t>Body Level Two</a:t>
            </a:r>
          </a:p>
          <a:p>
            <a:pPr lvl="2"/>
            <a:r>
              <a:t>Body Level Three</a:t>
            </a:r>
          </a:p>
          <a:p>
            <a:pPr lvl="3"/>
            <a:r>
              <a:t>Body Level Four</a:t>
            </a:r>
          </a:p>
          <a:p>
            <a:pPr lvl="4"/>
            <a:r>
              <a:t>Body Level Five</a:t>
            </a:r>
          </a:p>
        </p:txBody>
      </p:sp>
      <p:sp>
        <p:nvSpPr>
          <p:cNvPr id="80" name="Agenda Subtitle"/>
          <p:cNvSpPr txBox="1">
            <a:spLocks noGrp="1"/>
          </p:cNvSpPr>
          <p:nvPr>
            <p:ph type="body" sz="quarter" idx="21"/>
          </p:nvPr>
        </p:nvSpPr>
        <p:spPr>
          <a:xfrm>
            <a:off x="1219200" y="2387114"/>
            <a:ext cx="21945602" cy="832614"/>
          </a:xfrm>
          <a:prstGeom prst="rect">
            <a:avLst/>
          </a:prstGeom>
        </p:spPr>
        <p:txBody>
          <a:bodyPr/>
          <a:lstStyle/>
          <a:p>
            <a:pPr marL="0" indent="0" algn="ctr" defTabSz="825500">
              <a:lnSpc>
                <a:spcPct val="100000"/>
              </a:lnSpc>
              <a:spcBef>
                <a:spcPts val="0"/>
              </a:spcBef>
              <a:buSzTx/>
              <a:buNone/>
              <a:defRPr spc="-100">
                <a:latin typeface="Graphik Semibold"/>
                <a:ea typeface="Graphik Semibold"/>
                <a:cs typeface="Graphik Semibold"/>
                <a:sym typeface="Graphik Semibold"/>
              </a:defRPr>
            </a:pPr>
            <a:endParaRPr/>
          </a:p>
        </p:txBody>
      </p:sp>
      <p:sp>
        <p:nvSpPr>
          <p:cNvPr id="81" name="Slide Number"/>
          <p:cNvSpPr txBox="1">
            <a:spLocks noGrp="1"/>
          </p:cNvSpPr>
          <p:nvPr>
            <p:ph type="sldNum" sz="quarter" idx="2"/>
          </p:nvPr>
        </p:nvSpPr>
        <p:spPr>
          <a:xfrm>
            <a:off x="12001659" y="12699365"/>
            <a:ext cx="388621" cy="42926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88" name="Body Level One…"/>
          <p:cNvSpPr txBox="1">
            <a:spLocks noGrp="1"/>
          </p:cNvSpPr>
          <p:nvPr>
            <p:ph type="body" idx="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0" algn="ctr" defTabSz="2438400">
              <a:lnSpc>
                <a:spcPct val="80000"/>
              </a:lnSpc>
              <a:spcBef>
                <a:spcPts val="0"/>
              </a:spcBef>
              <a:buSzTx/>
              <a:buNone/>
              <a:defRPr sz="12800">
                <a:latin typeface="Canela Regular"/>
                <a:ea typeface="Canela Regular"/>
                <a:cs typeface="Canela Regular"/>
                <a:sym typeface="Canela Regular"/>
              </a:defRPr>
            </a:lvl2pPr>
            <a:lvl3pPr marL="0" indent="0" algn="ctr" defTabSz="2438400">
              <a:lnSpc>
                <a:spcPct val="80000"/>
              </a:lnSpc>
              <a:spcBef>
                <a:spcPts val="0"/>
              </a:spcBef>
              <a:buSzTx/>
              <a:buNone/>
              <a:defRPr sz="12800">
                <a:latin typeface="Canela Regular"/>
                <a:ea typeface="Canela Regular"/>
                <a:cs typeface="Canela Regular"/>
                <a:sym typeface="Canela Regular"/>
              </a:defRPr>
            </a:lvl3pPr>
            <a:lvl4pPr marL="0" indent="0" algn="ctr" defTabSz="2438400">
              <a:lnSpc>
                <a:spcPct val="80000"/>
              </a:lnSpc>
              <a:spcBef>
                <a:spcPts val="0"/>
              </a:spcBef>
              <a:buSzTx/>
              <a:buNone/>
              <a:defRPr sz="12800">
                <a:latin typeface="Canela Regular"/>
                <a:ea typeface="Canela Regular"/>
                <a:cs typeface="Canela Regular"/>
                <a:sym typeface="Canela Regular"/>
              </a:defRPr>
            </a:lvl4pPr>
            <a:lvl5pPr marL="0" indent="0" algn="ctr" defTabSz="2438400">
              <a:lnSpc>
                <a:spcPct val="80000"/>
              </a:lnSpc>
              <a:spcBef>
                <a:spcPts val="0"/>
              </a:spcBef>
              <a:buSzTx/>
              <a:buNone/>
              <a:defRPr sz="12800">
                <a:latin typeface="Canela Regular"/>
                <a:ea typeface="Canela Regular"/>
                <a:cs typeface="Canela Regular"/>
                <a:sym typeface="Canela Regular"/>
              </a:defRPr>
            </a:lvl5pPr>
          </a:lstStyle>
          <a:p>
            <a:r>
              <a:t>Body Level One</a:t>
            </a:r>
          </a:p>
          <a:p>
            <a:pPr lvl="1"/>
            <a:r>
              <a:t>Body Level Two</a:t>
            </a:r>
          </a:p>
          <a:p>
            <a:pPr lvl="2"/>
            <a:r>
              <a:t>Body Level Three</a:t>
            </a:r>
          </a:p>
          <a:p>
            <a:pPr lvl="3"/>
            <a:r>
              <a:t>Body Level Four</a:t>
            </a:r>
          </a:p>
          <a:p>
            <a:pPr lvl="4"/>
            <a:r>
              <a:t>Body Level Five</a:t>
            </a: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19200" y="774700"/>
            <a:ext cx="21945600" cy="172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3" name="Body Level One…"/>
          <p:cNvSpPr txBox="1">
            <a:spLocks noGrp="1"/>
          </p:cNvSpPr>
          <p:nvPr>
            <p:ph type="body" idx="1"/>
          </p:nvPr>
        </p:nvSpPr>
        <p:spPr>
          <a:xfrm>
            <a:off x="1219200" y="4013200"/>
            <a:ext cx="21948775" cy="848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97690" y="12699365"/>
            <a:ext cx="388621" cy="429260"/>
          </a:xfrm>
          <a:prstGeom prst="rect">
            <a:avLst/>
          </a:prstGeom>
          <a:ln w="12700">
            <a:miter lim="400000"/>
          </a:ln>
        </p:spPr>
        <p:txBody>
          <a:bodyPr wrap="none" lIns="50800" tIns="50800" rIns="50800" bIns="50800" anchor="b">
            <a:spAutoFit/>
          </a:bodyPr>
          <a:lstStyle>
            <a:lvl1pPr algn="ctr" defTabSz="584200">
              <a:defRPr sz="2000">
                <a:solidFill>
                  <a:srgbClr val="5E5E5E"/>
                </a:solidFill>
                <a:latin typeface="Graphik"/>
                <a:ea typeface="Graphik"/>
                <a:cs typeface="Graphik"/>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1pPr>
      <a:lvl2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2pPr>
      <a:lvl3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3pPr>
      <a:lvl4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4pPr>
      <a:lvl5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5pPr>
      <a:lvl6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6pPr>
      <a:lvl7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7pPr>
      <a:lvl8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8pPr>
      <a:lvl9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Canela Bold"/>
          <a:ea typeface="Canela Bold"/>
          <a:cs typeface="Canela Bold"/>
          <a:sym typeface="Canela Bold"/>
        </a:defRPr>
      </a:lvl9pPr>
    </p:titleStyle>
    <p:bodyStyle>
      <a:lvl1pPr marL="546100" marR="0" indent="-546100" algn="l" defTabSz="2436813"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1pPr>
      <a:lvl2pPr marL="1092200" marR="0" indent="-546100" algn="l" defTabSz="2436813"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2pPr>
      <a:lvl3pPr marL="1638300" marR="0" indent="-546100" algn="l" defTabSz="2436813"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3pPr>
      <a:lvl4pPr marL="2184400" marR="0" indent="-546100" algn="l" defTabSz="2436813"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4pPr>
      <a:lvl5pPr marL="2730500" marR="0" indent="-546100" algn="l" defTabSz="2436813"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5pPr>
      <a:lvl6pPr marL="3276600" marR="0" indent="-546100" algn="l" defTabSz="2436813"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6pPr>
      <a:lvl7pPr marL="3822700" marR="0" indent="-546100" algn="l" defTabSz="2436813"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7pPr>
      <a:lvl8pPr marL="4368800" marR="0" indent="-546100" algn="l" defTabSz="2436813"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8pPr>
      <a:lvl9pPr marL="4914900" marR="0" indent="-546100" algn="l" defTabSz="2436813"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hyperlink" Target="https://onlinelibrary.wiley.com/doi/book/10.1002/9780470191613" TargetMode="External"/><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hyperlink" Target="https://www.sciencedirect.com/science/article/abs/pii/S2211692318300663" TargetMode="External"/><Relationship Id="rId4" Type="http://schemas.openxmlformats.org/officeDocument/2006/relationships/hyperlink" Target="https://medium.com/@smallfishbigsea/an-explanation-of-discretized-logistic-mixture-likelihood-bdfe531751f0#:~:text=Mixture of Distributions&amp;text=A mixture of distriction is,power by introducing more parameter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image" Target="../media/image15.gif"/></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hyperlink" Target="https://www.kaggle.com/code/mitchellodili/automobile-insurance-claims/notebook"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Freeform 2"/>
          <p:cNvSpPr/>
          <p:nvPr/>
        </p:nvSpPr>
        <p:spPr>
          <a:xfrm>
            <a:off x="0" y="0"/>
            <a:ext cx="24384001" cy="13716001"/>
          </a:xfrm>
          <a:prstGeom prst="rect">
            <a:avLst/>
          </a:prstGeom>
          <a:blipFill>
            <a:blip r:embed="rId3"/>
            <a:stretch>
              <a:fillRect/>
            </a:stretch>
          </a:blipFill>
          <a:ln w="12700">
            <a:miter lim="400000"/>
          </a:ln>
        </p:spPr>
        <p:txBody>
          <a:bodyPr lIns="50800" tIns="50800" rIns="50800" bIns="50800"/>
          <a:lstStyle/>
          <a:p>
            <a:pPr>
              <a:defRPr>
                <a:latin typeface="Canela Text Regular"/>
                <a:ea typeface="Canela Text Regular"/>
                <a:cs typeface="Canela Text Regular"/>
                <a:sym typeface="Canela Text Regular"/>
              </a:defRPr>
            </a:pPr>
            <a:endParaRPr/>
          </a:p>
        </p:txBody>
      </p:sp>
      <p:grpSp>
        <p:nvGrpSpPr>
          <p:cNvPr id="164" name="Group 3"/>
          <p:cNvGrpSpPr/>
          <p:nvPr/>
        </p:nvGrpSpPr>
        <p:grpSpPr>
          <a:xfrm>
            <a:off x="2375866" y="8201167"/>
            <a:ext cx="892582" cy="4968809"/>
            <a:chOff x="0" y="0"/>
            <a:chExt cx="892580" cy="4968808"/>
          </a:xfrm>
        </p:grpSpPr>
        <p:sp>
          <p:nvSpPr>
            <p:cNvPr id="159" name="Freeform 4"/>
            <p:cNvSpPr/>
            <p:nvPr/>
          </p:nvSpPr>
          <p:spPr>
            <a:xfrm>
              <a:off x="0" y="-1"/>
              <a:ext cx="892581" cy="892582"/>
            </a:xfrm>
            <a:prstGeom prst="rect">
              <a:avLst/>
            </a:prstGeom>
            <a:blipFill rotWithShape="1">
              <a:blip r:embed="rId4"/>
              <a:srcRect/>
              <a:stretch>
                <a:fillRect/>
              </a:stretch>
            </a:blipFill>
            <a:ln w="12700" cap="flat">
              <a:noFill/>
              <a:miter lim="400000"/>
            </a:ln>
            <a:effectLst/>
          </p:spPr>
          <p:txBody>
            <a:bodyPr wrap="square" lIns="50800" tIns="50800" rIns="50800" bIns="50800" numCol="1" anchor="t">
              <a:noAutofit/>
            </a:bodyPr>
            <a:lstStyle/>
            <a:p>
              <a:pPr>
                <a:defRPr>
                  <a:latin typeface="Canela Text Regular"/>
                  <a:ea typeface="Canela Text Regular"/>
                  <a:cs typeface="Canela Text Regular"/>
                  <a:sym typeface="Canela Text Regular"/>
                </a:defRPr>
              </a:pPr>
              <a:endParaRPr/>
            </a:p>
          </p:txBody>
        </p:sp>
        <p:sp>
          <p:nvSpPr>
            <p:cNvPr id="160" name="Freeform 5"/>
            <p:cNvSpPr/>
            <p:nvPr/>
          </p:nvSpPr>
          <p:spPr>
            <a:xfrm>
              <a:off x="52334" y="1074213"/>
              <a:ext cx="827762" cy="827762"/>
            </a:xfrm>
            <a:prstGeom prst="rect">
              <a:avLst/>
            </a:prstGeom>
            <a:blipFill rotWithShape="1">
              <a:blip r:embed="rId5"/>
              <a:srcRect/>
              <a:stretch>
                <a:fillRect/>
              </a:stretch>
            </a:blipFill>
            <a:ln w="12700" cap="flat">
              <a:noFill/>
              <a:miter lim="400000"/>
            </a:ln>
            <a:effectLst/>
          </p:spPr>
          <p:txBody>
            <a:bodyPr wrap="square" lIns="50800" tIns="50800" rIns="50800" bIns="50800" numCol="1" anchor="t">
              <a:noAutofit/>
            </a:bodyPr>
            <a:lstStyle/>
            <a:p>
              <a:pPr>
                <a:defRPr>
                  <a:latin typeface="Canela Text Regular"/>
                  <a:ea typeface="Canela Text Regular"/>
                  <a:cs typeface="Canela Text Regular"/>
                  <a:sym typeface="Canela Text Regular"/>
                </a:defRPr>
              </a:pPr>
              <a:endParaRPr/>
            </a:p>
          </p:txBody>
        </p:sp>
        <p:sp>
          <p:nvSpPr>
            <p:cNvPr id="161" name="Freeform 6"/>
            <p:cNvSpPr/>
            <p:nvPr/>
          </p:nvSpPr>
          <p:spPr>
            <a:xfrm>
              <a:off x="52334" y="2121062"/>
              <a:ext cx="827762" cy="827762"/>
            </a:xfrm>
            <a:prstGeom prst="rect">
              <a:avLst/>
            </a:prstGeom>
            <a:blipFill rotWithShape="1">
              <a:blip r:embed="rId5"/>
              <a:srcRect/>
              <a:stretch>
                <a:fillRect/>
              </a:stretch>
            </a:blipFill>
            <a:ln w="12700" cap="flat">
              <a:noFill/>
              <a:miter lim="400000"/>
            </a:ln>
            <a:effectLst/>
          </p:spPr>
          <p:txBody>
            <a:bodyPr wrap="square" lIns="50800" tIns="50800" rIns="50800" bIns="50800" numCol="1" anchor="t">
              <a:noAutofit/>
            </a:bodyPr>
            <a:lstStyle/>
            <a:p>
              <a:pPr>
                <a:defRPr>
                  <a:latin typeface="Canela Text Regular"/>
                  <a:ea typeface="Canela Text Regular"/>
                  <a:cs typeface="Canela Text Regular"/>
                  <a:sym typeface="Canela Text Regular"/>
                </a:defRPr>
              </a:pPr>
              <a:endParaRPr/>
            </a:p>
          </p:txBody>
        </p:sp>
        <p:sp>
          <p:nvSpPr>
            <p:cNvPr id="162" name="Freeform 7"/>
            <p:cNvSpPr/>
            <p:nvPr/>
          </p:nvSpPr>
          <p:spPr>
            <a:xfrm>
              <a:off x="52334" y="3098644"/>
              <a:ext cx="827762" cy="827762"/>
            </a:xfrm>
            <a:prstGeom prst="rect">
              <a:avLst/>
            </a:prstGeom>
            <a:blipFill rotWithShape="1">
              <a:blip r:embed="rId5"/>
              <a:srcRect/>
              <a:stretch>
                <a:fillRect/>
              </a:stretch>
            </a:blipFill>
            <a:ln w="12700" cap="flat">
              <a:noFill/>
              <a:miter lim="400000"/>
            </a:ln>
            <a:effectLst/>
          </p:spPr>
          <p:txBody>
            <a:bodyPr wrap="square" lIns="50800" tIns="50800" rIns="50800" bIns="50800" numCol="1" anchor="t">
              <a:noAutofit/>
            </a:bodyPr>
            <a:lstStyle/>
            <a:p>
              <a:pPr>
                <a:defRPr>
                  <a:latin typeface="Canela Text Regular"/>
                  <a:ea typeface="Canela Text Regular"/>
                  <a:cs typeface="Canela Text Regular"/>
                  <a:sym typeface="Canela Text Regular"/>
                </a:defRPr>
              </a:pPr>
              <a:endParaRPr/>
            </a:p>
          </p:txBody>
        </p:sp>
        <p:sp>
          <p:nvSpPr>
            <p:cNvPr id="163" name="Freeform 8"/>
            <p:cNvSpPr/>
            <p:nvPr/>
          </p:nvSpPr>
          <p:spPr>
            <a:xfrm>
              <a:off x="52334" y="4151136"/>
              <a:ext cx="817672" cy="817673"/>
            </a:xfrm>
            <a:prstGeom prst="rect">
              <a:avLst/>
            </a:prstGeom>
            <a:blipFill rotWithShape="1">
              <a:blip r:embed="rId4"/>
              <a:srcRect/>
              <a:stretch>
                <a:fillRect/>
              </a:stretch>
            </a:blipFill>
            <a:ln w="12700" cap="flat">
              <a:noFill/>
              <a:miter lim="400000"/>
            </a:ln>
            <a:effectLst/>
          </p:spPr>
          <p:txBody>
            <a:bodyPr wrap="square" lIns="50800" tIns="50800" rIns="50800" bIns="50800" numCol="1" anchor="t">
              <a:noAutofit/>
            </a:bodyPr>
            <a:lstStyle/>
            <a:p>
              <a:pPr>
                <a:defRPr>
                  <a:latin typeface="Canela Text Regular"/>
                  <a:ea typeface="Canela Text Regular"/>
                  <a:cs typeface="Canela Text Regular"/>
                  <a:sym typeface="Canela Text Regular"/>
                </a:defRPr>
              </a:pPr>
              <a:endParaRPr/>
            </a:p>
          </p:txBody>
        </p:sp>
      </p:grpSp>
      <p:sp>
        <p:nvSpPr>
          <p:cNvPr id="165" name="Freeform 9"/>
          <p:cNvSpPr/>
          <p:nvPr/>
        </p:nvSpPr>
        <p:spPr>
          <a:xfrm>
            <a:off x="12916976" y="9495949"/>
            <a:ext cx="1443154" cy="1485873"/>
          </a:xfrm>
          <a:prstGeom prst="rect">
            <a:avLst/>
          </a:prstGeom>
          <a:blipFill>
            <a:blip r:embed="rId6"/>
            <a:stretch>
              <a:fillRect/>
            </a:stretch>
          </a:blipFill>
          <a:ln w="12700">
            <a:miter lim="400000"/>
          </a:ln>
        </p:spPr>
        <p:txBody>
          <a:bodyPr lIns="50800" tIns="50800" rIns="50800" bIns="50800"/>
          <a:lstStyle/>
          <a:p>
            <a:pPr>
              <a:defRPr>
                <a:latin typeface="Canela Text Regular"/>
                <a:ea typeface="Canela Text Regular"/>
                <a:cs typeface="Canela Text Regular"/>
                <a:sym typeface="Canela Text Regular"/>
              </a:defRPr>
            </a:pPr>
            <a:endParaRPr/>
          </a:p>
        </p:txBody>
      </p:sp>
      <p:sp>
        <p:nvSpPr>
          <p:cNvPr id="166" name="AutoShape 10"/>
          <p:cNvSpPr/>
          <p:nvPr/>
        </p:nvSpPr>
        <p:spPr>
          <a:xfrm flipH="1">
            <a:off x="11835682" y="7115719"/>
            <a:ext cx="1" cy="6246334"/>
          </a:xfrm>
          <a:prstGeom prst="line">
            <a:avLst/>
          </a:prstGeom>
          <a:ln w="38100">
            <a:solidFill>
              <a:srgbClr val="FFFFFF"/>
            </a:solidFill>
            <a:headEnd type="diamond"/>
            <a:tailEnd type="diamond"/>
          </a:ln>
        </p:spPr>
        <p:txBody>
          <a:bodyPr lIns="45718" tIns="45718" rIns="45718" bIns="45718"/>
          <a:lstStyle/>
          <a:p>
            <a:endParaRPr/>
          </a:p>
        </p:txBody>
      </p:sp>
      <p:sp>
        <p:nvSpPr>
          <p:cNvPr id="167" name="Freeform 11"/>
          <p:cNvSpPr/>
          <p:nvPr/>
        </p:nvSpPr>
        <p:spPr>
          <a:xfrm>
            <a:off x="7040012" y="736600"/>
            <a:ext cx="9664181" cy="6040115"/>
          </a:xfrm>
          <a:prstGeom prst="rect">
            <a:avLst/>
          </a:prstGeom>
          <a:blipFill>
            <a:blip r:embed="rId7"/>
            <a:stretch>
              <a:fillRect/>
            </a:stretch>
          </a:blipFill>
          <a:ln w="12700">
            <a:miter lim="400000"/>
          </a:ln>
        </p:spPr>
        <p:txBody>
          <a:bodyPr lIns="50800" tIns="50800" rIns="50800" bIns="50800"/>
          <a:lstStyle/>
          <a:p>
            <a:pPr>
              <a:defRPr>
                <a:latin typeface="Canela Text Regular"/>
                <a:ea typeface="Canela Text Regular"/>
                <a:cs typeface="Canela Text Regular"/>
                <a:sym typeface="Canela Text Regular"/>
              </a:defRPr>
            </a:pPr>
            <a:endParaRPr/>
          </a:p>
        </p:txBody>
      </p:sp>
      <p:sp>
        <p:nvSpPr>
          <p:cNvPr id="168" name="TextBox 12"/>
          <p:cNvSpPr txBox="1"/>
          <p:nvPr/>
        </p:nvSpPr>
        <p:spPr>
          <a:xfrm>
            <a:off x="2135175" y="1164554"/>
            <a:ext cx="20113650" cy="1948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14300"/>
              </a:lnSpc>
              <a:defRPr sz="13000" spc="1300">
                <a:solidFill>
                  <a:srgbClr val="FFFFFF"/>
                </a:solidFill>
                <a:effectLst>
                  <a:outerShdw blurRad="38100" dist="38100" dir="2700000" rotWithShape="0">
                    <a:srgbClr val="000000">
                      <a:alpha val="43137"/>
                    </a:srgbClr>
                  </a:outerShdw>
                </a:effectLst>
              </a:defRPr>
            </a:lvl1pPr>
          </a:lstStyle>
          <a:p>
            <a:r>
              <a:rPr dirty="0"/>
              <a:t>BLEND TO BENEFIT</a:t>
            </a:r>
          </a:p>
        </p:txBody>
      </p:sp>
      <p:sp>
        <p:nvSpPr>
          <p:cNvPr id="169" name="TextBox 13"/>
          <p:cNvSpPr txBox="1"/>
          <p:nvPr/>
        </p:nvSpPr>
        <p:spPr>
          <a:xfrm>
            <a:off x="303110" y="3449884"/>
            <a:ext cx="23420746" cy="22364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8500"/>
              </a:lnSpc>
              <a:defRPr sz="7700" spc="775">
                <a:solidFill>
                  <a:srgbClr val="FFFFFF"/>
                </a:solidFill>
              </a:defRPr>
            </a:lvl1pPr>
          </a:lstStyle>
          <a:p>
            <a:r>
              <a:t>FITTING OF MIXTURE DISTRIBUTION ON MOTOR INSURANCES</a:t>
            </a:r>
          </a:p>
        </p:txBody>
      </p:sp>
      <p:grpSp>
        <p:nvGrpSpPr>
          <p:cNvPr id="175" name="Group 14"/>
          <p:cNvGrpSpPr/>
          <p:nvPr/>
        </p:nvGrpSpPr>
        <p:grpSpPr>
          <a:xfrm>
            <a:off x="3767513" y="8115442"/>
            <a:ext cx="6545000" cy="4876832"/>
            <a:chOff x="0" y="0"/>
            <a:chExt cx="6544998" cy="4876831"/>
          </a:xfrm>
        </p:grpSpPr>
        <p:sp>
          <p:nvSpPr>
            <p:cNvPr id="170" name="TextBox 15"/>
            <p:cNvSpPr txBox="1"/>
            <p:nvPr/>
          </p:nvSpPr>
          <p:spPr>
            <a:xfrm>
              <a:off x="711224" y="0"/>
              <a:ext cx="4323473" cy="8441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ctr">
                <a:lnSpc>
                  <a:spcPts val="6900"/>
                </a:lnSpc>
                <a:defRPr sz="4900">
                  <a:solidFill>
                    <a:srgbClr val="FFFFFF"/>
                  </a:solidFill>
                  <a:latin typeface="Canva Sans Bold"/>
                  <a:ea typeface="Canva Sans Bold"/>
                  <a:cs typeface="Canva Sans Bold"/>
                  <a:sym typeface="Canva Sans Bold"/>
                </a:defRPr>
              </a:lvl1pPr>
            </a:lstStyle>
            <a:p>
              <a:r>
                <a:t>ROHAN SHAH</a:t>
              </a:r>
            </a:p>
          </p:txBody>
        </p:sp>
        <p:sp>
          <p:nvSpPr>
            <p:cNvPr id="171" name="TextBox 16"/>
            <p:cNvSpPr txBox="1"/>
            <p:nvPr/>
          </p:nvSpPr>
          <p:spPr>
            <a:xfrm>
              <a:off x="221928" y="980802"/>
              <a:ext cx="5504241" cy="8441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ctr">
                <a:lnSpc>
                  <a:spcPts val="6900"/>
                </a:lnSpc>
                <a:defRPr sz="4900">
                  <a:solidFill>
                    <a:srgbClr val="FFFFFF"/>
                  </a:solidFill>
                  <a:latin typeface="Canva Sans Bold"/>
                  <a:ea typeface="Canva Sans Bold"/>
                  <a:cs typeface="Canva Sans Bold"/>
                  <a:sym typeface="Canva Sans Bold"/>
                </a:defRPr>
              </a:lvl1pPr>
            </a:lstStyle>
            <a:p>
              <a:r>
                <a:t>AASTHA SHARMA</a:t>
              </a:r>
            </a:p>
          </p:txBody>
        </p:sp>
        <p:sp>
          <p:nvSpPr>
            <p:cNvPr id="172" name="TextBox 17"/>
            <p:cNvSpPr txBox="1"/>
            <p:nvPr/>
          </p:nvSpPr>
          <p:spPr>
            <a:xfrm>
              <a:off x="404363" y="2022418"/>
              <a:ext cx="4864220" cy="8441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ctr">
                <a:lnSpc>
                  <a:spcPts val="6900"/>
                </a:lnSpc>
                <a:defRPr sz="4900">
                  <a:solidFill>
                    <a:srgbClr val="FFFFFF"/>
                  </a:solidFill>
                  <a:latin typeface="Canva Sans Bold"/>
                  <a:ea typeface="Canva Sans Bold"/>
                  <a:cs typeface="Canva Sans Bold"/>
                  <a:sym typeface="Canva Sans Bold"/>
                </a:defRPr>
              </a:lvl1pPr>
            </a:lstStyle>
            <a:p>
              <a:r>
                <a:t>VERNI SHARMA</a:t>
              </a:r>
            </a:p>
          </p:txBody>
        </p:sp>
        <p:sp>
          <p:nvSpPr>
            <p:cNvPr id="173" name="TextBox 18"/>
            <p:cNvSpPr txBox="1"/>
            <p:nvPr/>
          </p:nvSpPr>
          <p:spPr>
            <a:xfrm>
              <a:off x="343552" y="3051871"/>
              <a:ext cx="5809245" cy="8441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ctr">
                <a:lnSpc>
                  <a:spcPts val="6900"/>
                </a:lnSpc>
                <a:defRPr sz="4900">
                  <a:solidFill>
                    <a:srgbClr val="FFFFFF"/>
                  </a:solidFill>
                  <a:latin typeface="Canva Sans Bold"/>
                  <a:ea typeface="Canva Sans Bold"/>
                  <a:cs typeface="Canva Sans Bold"/>
                  <a:sym typeface="Canva Sans Bold"/>
                </a:defRPr>
              </a:lvl1pPr>
            </a:lstStyle>
            <a:p>
              <a:r>
                <a:t>ANSHIKA SHARMA</a:t>
              </a:r>
            </a:p>
          </p:txBody>
        </p:sp>
        <p:sp>
          <p:nvSpPr>
            <p:cNvPr id="174" name="TextBox 19"/>
            <p:cNvSpPr txBox="1"/>
            <p:nvPr/>
          </p:nvSpPr>
          <p:spPr>
            <a:xfrm>
              <a:off x="0" y="4032674"/>
              <a:ext cx="6544999" cy="8441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ctr">
                <a:lnSpc>
                  <a:spcPts val="6900"/>
                </a:lnSpc>
                <a:defRPr sz="4900">
                  <a:solidFill>
                    <a:srgbClr val="FFFFFF"/>
                  </a:solidFill>
                  <a:latin typeface="Canva Sans Bold"/>
                  <a:ea typeface="Canva Sans Bold"/>
                  <a:cs typeface="Canva Sans Bold"/>
                  <a:sym typeface="Canva Sans Bold"/>
                </a:defRPr>
              </a:lvl1pPr>
            </a:lstStyle>
            <a:p>
              <a:r>
                <a:t>ANIRUDDHA SHELKE</a:t>
              </a:r>
            </a:p>
          </p:txBody>
        </p:sp>
      </p:grpSp>
      <p:sp>
        <p:nvSpPr>
          <p:cNvPr id="176" name="TextBox 20"/>
          <p:cNvSpPr txBox="1"/>
          <p:nvPr/>
        </p:nvSpPr>
        <p:spPr>
          <a:xfrm>
            <a:off x="3989451" y="6769099"/>
            <a:ext cx="5504232" cy="7947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500"/>
              </a:lnSpc>
              <a:defRPr sz="4600">
                <a:solidFill>
                  <a:srgbClr val="FFFFFF"/>
                </a:solidFill>
                <a:latin typeface="Canva Sans Bold"/>
                <a:ea typeface="Canva Sans Bold"/>
                <a:cs typeface="Canva Sans Bold"/>
                <a:sym typeface="Canva Sans Bold"/>
              </a:defRPr>
            </a:lvl1pPr>
          </a:lstStyle>
          <a:p>
            <a:r>
              <a:t>GROUP MEMBERS</a:t>
            </a:r>
          </a:p>
        </p:txBody>
      </p:sp>
      <p:sp>
        <p:nvSpPr>
          <p:cNvPr id="177" name="TextBox 21"/>
          <p:cNvSpPr txBox="1"/>
          <p:nvPr/>
        </p:nvSpPr>
        <p:spPr>
          <a:xfrm>
            <a:off x="16704194" y="6769099"/>
            <a:ext cx="2583181" cy="7947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6500"/>
              </a:lnSpc>
              <a:defRPr sz="4600">
                <a:solidFill>
                  <a:srgbClr val="FFFFFF"/>
                </a:solidFill>
                <a:latin typeface="Canva Sans Bold"/>
                <a:ea typeface="Canva Sans Bold"/>
                <a:cs typeface="Canva Sans Bold"/>
                <a:sym typeface="Canva Sans Bold"/>
              </a:defRPr>
            </a:lvl1pPr>
          </a:lstStyle>
          <a:p>
            <a:r>
              <a:t>MENTOR</a:t>
            </a:r>
          </a:p>
        </p:txBody>
      </p:sp>
      <p:sp>
        <p:nvSpPr>
          <p:cNvPr id="178" name="TextBox 22"/>
          <p:cNvSpPr txBox="1"/>
          <p:nvPr/>
        </p:nvSpPr>
        <p:spPr>
          <a:xfrm>
            <a:off x="14360129" y="9799342"/>
            <a:ext cx="9076013" cy="88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7200"/>
              </a:lnSpc>
              <a:defRPr sz="5200">
                <a:solidFill>
                  <a:srgbClr val="FFFFFF"/>
                </a:solidFill>
                <a:latin typeface="Canva Sans Bold"/>
                <a:ea typeface="Canva Sans Bold"/>
                <a:cs typeface="Canva Sans Bold"/>
                <a:sym typeface="Canva Sans Bold"/>
              </a:defRPr>
            </a:lvl1pPr>
          </a:lstStyle>
          <a:p>
            <a:r>
              <a:t>Dr. Pradnya Khandeparkar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168"/>
                                        </p:tgtEl>
                                        <p:attrNameLst>
                                          <p:attrName>style.visibility</p:attrName>
                                        </p:attrNameLst>
                                      </p:cBhvr>
                                      <p:to>
                                        <p:strVal val="visible"/>
                                      </p:to>
                                    </p:set>
                                    <p:animEffect transition="in" filter="box(out)">
                                      <p:cBhvr>
                                        <p:cTn id="7" dur="2000"/>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iterate>
                                    <p:tmAbs val="0"/>
                                  </p:iterate>
                                  <p:childTnLst>
                                    <p:set>
                                      <p:cBhvr>
                                        <p:cTn id="11" fill="hold"/>
                                        <p:tgtEl>
                                          <p:spTgt spid="169"/>
                                        </p:tgtEl>
                                        <p:attrNameLst>
                                          <p:attrName>style.visibility</p:attrName>
                                        </p:attrNameLst>
                                      </p:cBhvr>
                                      <p:to>
                                        <p:strVal val="visible"/>
                                      </p:to>
                                    </p:set>
                                    <p:anim calcmode="lin" valueType="num">
                                      <p:cBhvr>
                                        <p:cTn id="12" dur="1000" fill="hold"/>
                                        <p:tgtEl>
                                          <p:spTgt spid="169"/>
                                        </p:tgtEl>
                                        <p:attrNameLst>
                                          <p:attrName>ppt_x</p:attrName>
                                        </p:attrNameLst>
                                      </p:cBhvr>
                                      <p:tavLst>
                                        <p:tav tm="0">
                                          <p:val>
                                            <p:strVal val="#ppt_x"/>
                                          </p:val>
                                        </p:tav>
                                        <p:tav tm="100000">
                                          <p:val>
                                            <p:strVal val="#ppt_x"/>
                                          </p:val>
                                        </p:tav>
                                      </p:tavLst>
                                    </p:anim>
                                    <p:anim calcmode="lin" valueType="num">
                                      <p:cBhvr>
                                        <p:cTn id="13" dur="1000" fill="hold"/>
                                        <p:tgtEl>
                                          <p:spTgt spid="16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fill="hold" grpId="0" nodeType="clickEffect">
                                  <p:stCondLst>
                                    <p:cond delay="0"/>
                                  </p:stCondLst>
                                  <p:iterate>
                                    <p:tmAbs val="0"/>
                                  </p:iterate>
                                  <p:childTnLst>
                                    <p:set>
                                      <p:cBhvr>
                                        <p:cTn id="17" fill="hold"/>
                                        <p:tgtEl>
                                          <p:spTgt spid="176"/>
                                        </p:tgtEl>
                                        <p:attrNameLst>
                                          <p:attrName>style.visibility</p:attrName>
                                        </p:attrNameLst>
                                      </p:cBhvr>
                                      <p:to>
                                        <p:strVal val="visible"/>
                                      </p:to>
                                    </p:set>
                                    <p:animEffect transition="in" filter="fade">
                                      <p:cBhvr>
                                        <p:cTn id="18" dur="500"/>
                                        <p:tgtEl>
                                          <p:spTgt spid="176"/>
                                        </p:tgtEl>
                                      </p:cBhvr>
                                    </p:animEffect>
                                  </p:childTnLst>
                                </p:cTn>
                              </p:par>
                            </p:childTnLst>
                          </p:cTn>
                        </p:par>
                      </p:childTnLst>
                    </p:cTn>
                  </p:par>
                  <p:par>
                    <p:cTn id="19" fill="hold">
                      <p:stCondLst>
                        <p:cond delay="indefinite"/>
                      </p:stCondLst>
                      <p:childTnLst>
                        <p:par>
                          <p:cTn id="20" fill="hold">
                            <p:stCondLst>
                              <p:cond delay="0"/>
                            </p:stCondLst>
                            <p:childTnLst>
                              <p:par>
                                <p:cTn id="21" presetID="19" presetClass="entr" presetSubtype="10" fill="hold" grpId="0" nodeType="clickEffect">
                                  <p:stCondLst>
                                    <p:cond delay="0"/>
                                  </p:stCondLst>
                                  <p:iterate>
                                    <p:tmAbs val="0"/>
                                  </p:iterate>
                                  <p:childTnLst>
                                    <p:set>
                                      <p:cBhvr>
                                        <p:cTn id="22" fill="hold"/>
                                        <p:tgtEl>
                                          <p:spTgt spid="164"/>
                                        </p:tgtEl>
                                        <p:attrNameLst>
                                          <p:attrName>style.visibility</p:attrName>
                                        </p:attrNameLst>
                                      </p:cBhvr>
                                      <p:to>
                                        <p:strVal val="visible"/>
                                      </p:to>
                                    </p:set>
                                    <p:anim calcmode="lin" valueType="num">
                                      <p:cBhvr>
                                        <p:cTn id="23" dur="2000" fill="hold"/>
                                        <p:tgtEl>
                                          <p:spTgt spid="164"/>
                                        </p:tgtEl>
                                        <p:attrNameLst>
                                          <p:attrName>ppt_w</p:attrName>
                                        </p:attrNameLst>
                                      </p:cBhvr>
                                      <p:tavLst>
                                        <p:tav tm="0" fmla="#ppt_w*sin(2.5*pi*$)">
                                          <p:val>
                                            <p:fltVal val="0"/>
                                          </p:val>
                                        </p:tav>
                                        <p:tav tm="100000">
                                          <p:val>
                                            <p:fltVal val="1"/>
                                          </p:val>
                                        </p:tav>
                                      </p:tavLst>
                                    </p:anim>
                                    <p:anim calcmode="lin" valueType="num">
                                      <p:cBhvr>
                                        <p:cTn id="24" dur="2000" fill="hold"/>
                                        <p:tgtEl>
                                          <p:spTgt spid="164"/>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fill="hold" grpId="0" nodeType="clickEffect">
                                  <p:stCondLst>
                                    <p:cond delay="0"/>
                                  </p:stCondLst>
                                  <p:iterate>
                                    <p:tmAbs val="0"/>
                                  </p:iterate>
                                  <p:childTnLst>
                                    <p:set>
                                      <p:cBhvr>
                                        <p:cTn id="28" fill="hold"/>
                                        <p:tgtEl>
                                          <p:spTgt spid="175"/>
                                        </p:tgtEl>
                                        <p:attrNameLst>
                                          <p:attrName>style.visibility</p:attrName>
                                        </p:attrNameLst>
                                      </p:cBhvr>
                                      <p:to>
                                        <p:strVal val="visible"/>
                                      </p:to>
                                    </p:set>
                                    <p:animEffect transition="in" filter="fade">
                                      <p:cBhvr>
                                        <p:cTn id="29" dur="500"/>
                                        <p:tgtEl>
                                          <p:spTgt spid="175"/>
                                        </p:tgtEl>
                                      </p:cBhvr>
                                    </p:animEffect>
                                  </p:childTnLst>
                                </p:cTn>
                              </p:par>
                            </p:childTnLst>
                          </p:cTn>
                        </p:par>
                        <p:par>
                          <p:cTn id="30" fill="hold">
                            <p:stCondLst>
                              <p:cond delay="500"/>
                            </p:stCondLst>
                            <p:childTnLst>
                              <p:par>
                                <p:cTn id="31" presetID="10" presetClass="entr" fill="hold" grpId="0" nodeType="afterEffect">
                                  <p:stCondLst>
                                    <p:cond delay="0"/>
                                  </p:stCondLst>
                                  <p:iterate>
                                    <p:tmAbs val="0"/>
                                  </p:iterate>
                                  <p:childTnLst>
                                    <p:set>
                                      <p:cBhvr>
                                        <p:cTn id="32" fill="hold"/>
                                        <p:tgtEl>
                                          <p:spTgt spid="178"/>
                                        </p:tgtEl>
                                        <p:attrNameLst>
                                          <p:attrName>style.visibility</p:attrName>
                                        </p:attrNameLst>
                                      </p:cBhvr>
                                      <p:to>
                                        <p:strVal val="visible"/>
                                      </p:to>
                                    </p:set>
                                    <p:animEffect transition="in" filter="fade">
                                      <p:cBhvr>
                                        <p:cTn id="33" dur="10"/>
                                        <p:tgtEl>
                                          <p:spTgt spid="17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iterate>
                                    <p:tmAbs val="0"/>
                                  </p:iterate>
                                  <p:childTnLst>
                                    <p:set>
                                      <p:cBhvr>
                                        <p:cTn id="37" fill="hold"/>
                                        <p:tgtEl>
                                          <p:spTgt spid="177"/>
                                        </p:tgtEl>
                                        <p:attrNameLst>
                                          <p:attrName>style.visibility</p:attrName>
                                        </p:attrNameLst>
                                      </p:cBhvr>
                                      <p:to>
                                        <p:strVal val="visible"/>
                                      </p:to>
                                    </p:set>
                                    <p:animEffect transition="in" filter="wipe(down)">
                                      <p:cBhvr>
                                        <p:cTn id="38" dur="500"/>
                                        <p:tgtEl>
                                          <p:spTgt spid="177"/>
                                        </p:tgtEl>
                                      </p:cBhvr>
                                    </p:animEffect>
                                  </p:childTnLst>
                                </p:cTn>
                              </p:par>
                            </p:childTnLst>
                          </p:cTn>
                        </p:par>
                      </p:childTnLst>
                    </p:cTn>
                  </p:par>
                  <p:par>
                    <p:cTn id="39" fill="hold">
                      <p:stCondLst>
                        <p:cond delay="indefinite"/>
                      </p:stCondLst>
                      <p:childTnLst>
                        <p:par>
                          <p:cTn id="40" fill="hold">
                            <p:stCondLst>
                              <p:cond delay="0"/>
                            </p:stCondLst>
                            <p:childTnLst>
                              <p:par>
                                <p:cTn id="41" presetID="19" presetClass="entr" presetSubtype="10" fill="hold" grpId="0" nodeType="clickEffect">
                                  <p:stCondLst>
                                    <p:cond delay="0"/>
                                  </p:stCondLst>
                                  <p:iterate>
                                    <p:tmAbs val="0"/>
                                  </p:iterate>
                                  <p:childTnLst>
                                    <p:set>
                                      <p:cBhvr>
                                        <p:cTn id="42" fill="hold"/>
                                        <p:tgtEl>
                                          <p:spTgt spid="165"/>
                                        </p:tgtEl>
                                        <p:attrNameLst>
                                          <p:attrName>style.visibility</p:attrName>
                                        </p:attrNameLst>
                                      </p:cBhvr>
                                      <p:to>
                                        <p:strVal val="visible"/>
                                      </p:to>
                                    </p:set>
                                    <p:anim calcmode="lin" valueType="num">
                                      <p:cBhvr>
                                        <p:cTn id="43" dur="5000" fill="hold"/>
                                        <p:tgtEl>
                                          <p:spTgt spid="165"/>
                                        </p:tgtEl>
                                        <p:attrNameLst>
                                          <p:attrName>ppt_w</p:attrName>
                                        </p:attrNameLst>
                                      </p:cBhvr>
                                      <p:tavLst>
                                        <p:tav tm="0" fmla="#ppt_w*sin(2.5*pi*$)">
                                          <p:val>
                                            <p:fltVal val="0"/>
                                          </p:val>
                                        </p:tav>
                                        <p:tav tm="100000">
                                          <p:val>
                                            <p:fltVal val="1"/>
                                          </p:val>
                                        </p:tav>
                                      </p:tavLst>
                                    </p:anim>
                                    <p:anim calcmode="lin" valueType="num">
                                      <p:cBhvr>
                                        <p:cTn id="44" dur="5000" fill="hold"/>
                                        <p:tgtEl>
                                          <p:spTgt spid="16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advAuto="0"/>
      <p:bldP spid="165" grpId="0" animBg="1" advAuto="0"/>
      <p:bldP spid="168" grpId="0" animBg="1" advAuto="0"/>
      <p:bldP spid="169" grpId="0" animBg="1" advAuto="0"/>
      <p:bldP spid="175" grpId="0" animBg="1" advAuto="0"/>
      <p:bldP spid="176" grpId="0" animBg="1" advAuto="0"/>
      <p:bldP spid="177" grpId="0" animBg="1" advAuto="0"/>
      <p:bldP spid="178"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Rectangle 1"/>
          <p:cNvSpPr/>
          <p:nvPr/>
        </p:nvSpPr>
        <p:spPr>
          <a:xfrm>
            <a:off x="0" y="350135"/>
            <a:ext cx="24384000"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364" name="EDA"/>
          <p:cNvSpPr txBox="1">
            <a:spLocks noGrp="1"/>
          </p:cNvSpPr>
          <p:nvPr>
            <p:ph type="title"/>
          </p:nvPr>
        </p:nvSpPr>
        <p:spPr>
          <a:xfrm>
            <a:off x="1219200" y="610577"/>
            <a:ext cx="21945600" cy="1727201"/>
          </a:xfrm>
          <a:prstGeom prst="rect">
            <a:avLst/>
          </a:prstGeom>
        </p:spPr>
        <p:txBody>
          <a:bodyPr/>
          <a:lstStyle>
            <a:lvl1pPr>
              <a:defRPr spc="-100"/>
            </a:lvl1pPr>
          </a:lstStyle>
          <a:p>
            <a:r>
              <a:t>EDA</a:t>
            </a:r>
          </a:p>
        </p:txBody>
      </p:sp>
      <p:graphicFrame>
        <p:nvGraphicFramePr>
          <p:cNvPr id="365" name="Table 1"/>
          <p:cNvGraphicFramePr/>
          <p:nvPr/>
        </p:nvGraphicFramePr>
        <p:xfrm>
          <a:off x="1219200" y="2282465"/>
          <a:ext cx="21656678" cy="11433534"/>
        </p:xfrm>
        <a:graphic>
          <a:graphicData uri="http://schemas.openxmlformats.org/drawingml/2006/table">
            <a:tbl>
              <a:tblPr>
                <a:tableStyleId>{4C3C2611-4C71-4FC5-86AE-919BDF0F9419}</a:tableStyleId>
              </a:tblPr>
              <a:tblGrid>
                <a:gridCol w="10828339">
                  <a:extLst>
                    <a:ext uri="{9D8B030D-6E8A-4147-A177-3AD203B41FA5}">
                      <a16:colId xmlns:a16="http://schemas.microsoft.com/office/drawing/2014/main" val="20000"/>
                    </a:ext>
                  </a:extLst>
                </a:gridCol>
                <a:gridCol w="10828339">
                  <a:extLst>
                    <a:ext uri="{9D8B030D-6E8A-4147-A177-3AD203B41FA5}">
                      <a16:colId xmlns:a16="http://schemas.microsoft.com/office/drawing/2014/main" val="20001"/>
                    </a:ext>
                  </a:extLst>
                </a:gridCol>
              </a:tblGrid>
              <a:tr h="5716767">
                <a:tc>
                  <a:txBody>
                    <a:bodyPr/>
                    <a:lstStyle/>
                    <a:p>
                      <a:pPr defTabSz="914400">
                        <a:tabLst>
                          <a:tab pos="1663700" algn="l"/>
                        </a:tabLst>
                        <a:defRPr sz="3200">
                          <a:latin typeface="Canela Bold"/>
                          <a:ea typeface="Canela Bold"/>
                          <a:cs typeface="Canela Bold"/>
                          <a:sym typeface="Canela Bold"/>
                        </a:defRPr>
                      </a:pPr>
                      <a:endParaRPr/>
                    </a:p>
                  </a:txBody>
                  <a:tcPr marL="50800" marR="50800" marT="50800" marB="50800" anchor="ctr" horzOverflow="overflow">
                    <a:blipFill rotWithShape="1">
                      <a:blip r:embed="rId2"/>
                      <a:srcRect/>
                      <a:stretch>
                        <a:fillRect/>
                      </a:stretch>
                    </a:blipFill>
                  </a:tcPr>
                </a:tc>
                <a:tc>
                  <a:txBody>
                    <a:bodyPr/>
                    <a:lstStyle/>
                    <a:p>
                      <a:pPr defTabSz="914400">
                        <a:tabLst>
                          <a:tab pos="1663700" algn="l"/>
                        </a:tabLst>
                        <a:defRPr sz="3200">
                          <a:latin typeface="Canela Bold"/>
                          <a:ea typeface="Canela Bold"/>
                          <a:cs typeface="Canela Bold"/>
                          <a:sym typeface="Canela Bold"/>
                        </a:defRPr>
                      </a:pPr>
                      <a:endParaRPr dirty="0"/>
                    </a:p>
                  </a:txBody>
                  <a:tcPr marL="50800" marR="50800" marT="50800" marB="50800" anchor="ctr" horzOverflow="overflow">
                    <a:blipFill rotWithShape="1">
                      <a:blip r:embed="rId3"/>
                      <a:srcRect/>
                      <a:stretch>
                        <a:fillRect/>
                      </a:stretch>
                    </a:blipFill>
                  </a:tcPr>
                </a:tc>
                <a:extLst>
                  <a:ext uri="{0D108BD9-81ED-4DB2-BD59-A6C34878D82A}">
                    <a16:rowId xmlns:a16="http://schemas.microsoft.com/office/drawing/2014/main" val="10000"/>
                  </a:ext>
                </a:extLst>
              </a:tr>
              <a:tr h="5716767">
                <a:tc>
                  <a:txBody>
                    <a:bodyPr/>
                    <a:lstStyle/>
                    <a:p>
                      <a:pPr defTabSz="914400">
                        <a:tabLst>
                          <a:tab pos="1663700" algn="l"/>
                        </a:tabLst>
                        <a:defRPr sz="3200">
                          <a:latin typeface="Canela Bold"/>
                          <a:ea typeface="Canela Bold"/>
                          <a:cs typeface="Canela Bold"/>
                          <a:sym typeface="Canela Bold"/>
                        </a:defRPr>
                      </a:pPr>
                      <a:endParaRPr dirty="0"/>
                    </a:p>
                  </a:txBody>
                  <a:tcPr marL="50800" marR="50800" marT="50800" marB="50800" anchor="ctr" horzOverflow="overflow">
                    <a:blipFill rotWithShape="1">
                      <a:blip r:embed="rId4"/>
                      <a:srcRect/>
                      <a:stretch>
                        <a:fillRect/>
                      </a:stretch>
                    </a:blipFill>
                  </a:tcPr>
                </a:tc>
                <a:tc>
                  <a:txBody>
                    <a:bodyPr/>
                    <a:lstStyle/>
                    <a:p>
                      <a:pPr defTabSz="914400">
                        <a:tabLst>
                          <a:tab pos="1663700" algn="l"/>
                        </a:tabLst>
                        <a:defRPr sz="3200">
                          <a:latin typeface="Canela Bold"/>
                          <a:ea typeface="Canela Bold"/>
                          <a:cs typeface="Canela Bold"/>
                          <a:sym typeface="Canela Bold"/>
                        </a:defRPr>
                      </a:pPr>
                      <a:endParaRPr dirty="0"/>
                    </a:p>
                  </a:txBody>
                  <a:tcPr marL="50800" marR="50800" marT="50800" marB="50800" anchor="ctr" horzOverflow="overflow"/>
                </a:tc>
                <a:extLst>
                  <a:ext uri="{0D108BD9-81ED-4DB2-BD59-A6C34878D82A}">
                    <a16:rowId xmlns:a16="http://schemas.microsoft.com/office/drawing/2014/main" val="10001"/>
                  </a:ext>
                </a:extLst>
              </a:tr>
            </a:tbl>
          </a:graphicData>
        </a:graphic>
      </p:graphicFrame>
      <p:pic>
        <p:nvPicPr>
          <p:cNvPr id="366" name="Picture 3" descr="Picture 3"/>
          <p:cNvPicPr>
            <a:picLocks noChangeAspect="1"/>
          </p:cNvPicPr>
          <p:nvPr/>
        </p:nvPicPr>
        <p:blipFill>
          <a:blip r:embed="rId5"/>
          <a:stretch>
            <a:fillRect/>
          </a:stretch>
        </p:blipFill>
        <p:spPr>
          <a:xfrm>
            <a:off x="13034683" y="8032136"/>
            <a:ext cx="8444755" cy="5551873"/>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Rectangle 1"/>
          <p:cNvSpPr/>
          <p:nvPr/>
        </p:nvSpPr>
        <p:spPr>
          <a:xfrm>
            <a:off x="0" y="467365"/>
            <a:ext cx="24384000"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pic>
        <p:nvPicPr>
          <p:cNvPr id="369" name="WhatsApp Image 2023-11-22 at 19.54.25_93aa0522.jpg" descr="WhatsApp Image 2023-11-22 at 19.54.25_93aa0522.jpg"/>
          <p:cNvPicPr>
            <a:picLocks noChangeAspect="1"/>
          </p:cNvPicPr>
          <p:nvPr/>
        </p:nvPicPr>
        <p:blipFill>
          <a:blip r:embed="rId2"/>
          <a:stretch>
            <a:fillRect/>
          </a:stretch>
        </p:blipFill>
        <p:spPr>
          <a:xfrm>
            <a:off x="11752167" y="5021552"/>
            <a:ext cx="12045951" cy="7905751"/>
          </a:xfrm>
          <a:prstGeom prst="rect">
            <a:avLst/>
          </a:prstGeom>
          <a:ln w="12700">
            <a:miter lim="400000"/>
          </a:ln>
        </p:spPr>
      </p:pic>
      <p:pic>
        <p:nvPicPr>
          <p:cNvPr id="370" name="Image" descr="Image"/>
          <p:cNvPicPr>
            <a:picLocks noChangeAspect="1"/>
          </p:cNvPicPr>
          <p:nvPr/>
        </p:nvPicPr>
        <p:blipFill>
          <a:blip r:embed="rId3"/>
          <a:stretch>
            <a:fillRect/>
          </a:stretch>
        </p:blipFill>
        <p:spPr>
          <a:xfrm rot="21460239">
            <a:off x="11631613" y="3060700"/>
            <a:ext cx="1120776" cy="1436688"/>
          </a:xfrm>
          <a:prstGeom prst="rect">
            <a:avLst/>
          </a:prstGeom>
          <a:ln w="12700">
            <a:miter lim="400000"/>
          </a:ln>
        </p:spPr>
      </p:pic>
      <p:sp>
        <p:nvSpPr>
          <p:cNvPr id="371" name="EDA"/>
          <p:cNvSpPr txBox="1">
            <a:spLocks noGrp="1"/>
          </p:cNvSpPr>
          <p:nvPr>
            <p:ph type="title"/>
          </p:nvPr>
        </p:nvSpPr>
        <p:spPr>
          <a:xfrm>
            <a:off x="1309878" y="664008"/>
            <a:ext cx="21945601" cy="1727201"/>
          </a:xfrm>
          <a:prstGeom prst="rect">
            <a:avLst/>
          </a:prstGeom>
        </p:spPr>
        <p:txBody>
          <a:bodyPr/>
          <a:lstStyle>
            <a:lvl1pPr>
              <a:defRPr spc="-100"/>
            </a:lvl1pPr>
          </a:lstStyle>
          <a:p>
            <a:r>
              <a:t>EDA</a:t>
            </a:r>
          </a:p>
        </p:txBody>
      </p:sp>
      <p:sp>
        <p:nvSpPr>
          <p:cNvPr id="372" name="Total Claim Amount"/>
          <p:cNvSpPr txBox="1"/>
          <p:nvPr/>
        </p:nvSpPr>
        <p:spPr>
          <a:xfrm>
            <a:off x="8343899" y="2349987"/>
            <a:ext cx="7877558" cy="732537"/>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90000"/>
              </a:lnSpc>
              <a:defRPr sz="3200">
                <a:latin typeface="Canela Text Bold"/>
                <a:ea typeface="Canela Text Bold"/>
                <a:cs typeface="Canela Text Bold"/>
                <a:sym typeface="Canela Text Bold"/>
              </a:defRPr>
            </a:lvl1pPr>
          </a:lstStyle>
          <a:p>
            <a:r>
              <a:t>Total Claim Amount</a:t>
            </a:r>
          </a:p>
        </p:txBody>
      </p:sp>
      <p:pic>
        <p:nvPicPr>
          <p:cNvPr id="373" name="WhatsApp Image 2023-11-22 at 19.54.25_71dcf66d.jpg" descr="WhatsApp Image 2023-11-22 at 19.54.25_71dcf66d.jpg"/>
          <p:cNvPicPr>
            <a:picLocks noChangeAspect="1"/>
          </p:cNvPicPr>
          <p:nvPr/>
        </p:nvPicPr>
        <p:blipFill>
          <a:blip r:embed="rId4"/>
          <a:stretch>
            <a:fillRect/>
          </a:stretch>
        </p:blipFill>
        <p:spPr>
          <a:xfrm>
            <a:off x="149288" y="5166879"/>
            <a:ext cx="11602880" cy="7615098"/>
          </a:xfrm>
          <a:prstGeom prst="rect">
            <a:avLst/>
          </a:prstGeom>
          <a:ln w="12700">
            <a:miter lim="400000"/>
          </a:ln>
        </p:spPr>
      </p:pic>
      <p:sp>
        <p:nvSpPr>
          <p:cNvPr id="374" name="Mixture exists"/>
          <p:cNvSpPr txBox="1"/>
          <p:nvPr/>
        </p:nvSpPr>
        <p:spPr>
          <a:xfrm>
            <a:off x="10102850" y="4154932"/>
            <a:ext cx="3851275" cy="630937"/>
          </a:xfrm>
          <a:prstGeom prst="rect">
            <a:avLst/>
          </a:prstGeom>
          <a:solidFill>
            <a:srgbClr val="EAACCE">
              <a:alpha val="38039"/>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825500">
              <a:defRPr sz="3200">
                <a:latin typeface="Graphik"/>
                <a:ea typeface="Graphik"/>
                <a:cs typeface="Graphik"/>
                <a:sym typeface="Graphik"/>
              </a:defRPr>
            </a:lvl1pPr>
          </a:lstStyle>
          <a:p>
            <a:r>
              <a:t>Mixture exists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368"/>
                                        </p:tgtEl>
                                        <p:attrNameLst>
                                          <p:attrName>style.visibility</p:attrName>
                                        </p:attrNameLst>
                                      </p:cBhvr>
                                      <p:to>
                                        <p:strVal val="visible"/>
                                      </p:to>
                                    </p:set>
                                    <p:anim calcmode="lin" valueType="num">
                                      <p:cBhvr>
                                        <p:cTn id="7" dur="500" fill="hold"/>
                                        <p:tgtEl>
                                          <p:spTgt spid="368"/>
                                        </p:tgtEl>
                                        <p:attrNameLst>
                                          <p:attrName>ppt_x</p:attrName>
                                        </p:attrNameLst>
                                      </p:cBhvr>
                                      <p:tavLst>
                                        <p:tav tm="0">
                                          <p:val>
                                            <p:strVal val="0-#ppt_w/2"/>
                                          </p:val>
                                        </p:tav>
                                        <p:tav tm="100000">
                                          <p:val>
                                            <p:strVal val="#ppt_x"/>
                                          </p:val>
                                        </p:tav>
                                      </p:tavLst>
                                    </p:anim>
                                    <p:anim calcmode="lin" valueType="num">
                                      <p:cBhvr>
                                        <p:cTn id="8" dur="500" fill="hold"/>
                                        <p:tgtEl>
                                          <p:spTgt spid="36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371"/>
                                        </p:tgtEl>
                                        <p:attrNameLst>
                                          <p:attrName>style.visibility</p:attrName>
                                        </p:attrNameLst>
                                      </p:cBhvr>
                                      <p:to>
                                        <p:strVal val="visible"/>
                                      </p:to>
                                    </p:set>
                                    <p:anim calcmode="lin" valueType="num">
                                      <p:cBhvr>
                                        <p:cTn id="12" dur="500" fill="hold"/>
                                        <p:tgtEl>
                                          <p:spTgt spid="371"/>
                                        </p:tgtEl>
                                        <p:attrNameLst>
                                          <p:attrName>ppt_x</p:attrName>
                                        </p:attrNameLst>
                                      </p:cBhvr>
                                      <p:tavLst>
                                        <p:tav tm="0">
                                          <p:val>
                                            <p:strVal val="0-#ppt_w/2"/>
                                          </p:val>
                                        </p:tav>
                                        <p:tav tm="100000">
                                          <p:val>
                                            <p:strVal val="#ppt_x"/>
                                          </p:val>
                                        </p:tav>
                                      </p:tavLst>
                                    </p:anim>
                                    <p:anim calcmode="lin" valueType="num">
                                      <p:cBhvr>
                                        <p:cTn id="13" dur="500" fill="hold"/>
                                        <p:tgtEl>
                                          <p:spTgt spid="37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iterate>
                                    <p:tmAbs val="0"/>
                                  </p:iterate>
                                  <p:childTnLst>
                                    <p:set>
                                      <p:cBhvr>
                                        <p:cTn id="17" fill="hold"/>
                                        <p:tgtEl>
                                          <p:spTgt spid="372"/>
                                        </p:tgtEl>
                                        <p:attrNameLst>
                                          <p:attrName>style.visibility</p:attrName>
                                        </p:attrNameLst>
                                      </p:cBhvr>
                                      <p:to>
                                        <p:strVal val="visible"/>
                                      </p:to>
                                    </p:set>
                                    <p:anim calcmode="lin" valueType="num">
                                      <p:cBhvr>
                                        <p:cTn id="18" dur="500" fill="hold"/>
                                        <p:tgtEl>
                                          <p:spTgt spid="372"/>
                                        </p:tgtEl>
                                        <p:attrNameLst>
                                          <p:attrName>ppt_x</p:attrName>
                                        </p:attrNameLst>
                                      </p:cBhvr>
                                      <p:tavLst>
                                        <p:tav tm="0">
                                          <p:val>
                                            <p:strVal val="0-#ppt_w/2"/>
                                          </p:val>
                                        </p:tav>
                                        <p:tav tm="100000">
                                          <p:val>
                                            <p:strVal val="#ppt_x"/>
                                          </p:val>
                                        </p:tav>
                                      </p:tavLst>
                                    </p:anim>
                                    <p:anim calcmode="lin" valueType="num">
                                      <p:cBhvr>
                                        <p:cTn id="19" dur="500" fill="hold"/>
                                        <p:tgtEl>
                                          <p:spTgt spid="372"/>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iterate>
                                    <p:tmAbs val="0"/>
                                  </p:iterate>
                                  <p:childTnLst>
                                    <p:set>
                                      <p:cBhvr>
                                        <p:cTn id="23" fill="hold"/>
                                        <p:tgtEl>
                                          <p:spTgt spid="373"/>
                                        </p:tgtEl>
                                        <p:attrNameLst>
                                          <p:attrName>style.visibility</p:attrName>
                                        </p:attrNameLst>
                                      </p:cBhvr>
                                      <p:to>
                                        <p:strVal val="visible"/>
                                      </p:to>
                                    </p:set>
                                    <p:anim calcmode="lin" valueType="num">
                                      <p:cBhvr>
                                        <p:cTn id="24" dur="250" fill="hold"/>
                                        <p:tgtEl>
                                          <p:spTgt spid="373"/>
                                        </p:tgtEl>
                                        <p:attrNameLst>
                                          <p:attrName>ppt_x</p:attrName>
                                        </p:attrNameLst>
                                      </p:cBhvr>
                                      <p:tavLst>
                                        <p:tav tm="0">
                                          <p:val>
                                            <p:strVal val="#ppt_x"/>
                                          </p:val>
                                        </p:tav>
                                        <p:tav tm="100000">
                                          <p:val>
                                            <p:strVal val="#ppt_x"/>
                                          </p:val>
                                        </p:tav>
                                      </p:tavLst>
                                    </p:anim>
                                    <p:anim calcmode="lin" valueType="num">
                                      <p:cBhvr>
                                        <p:cTn id="25" dur="250" fill="hold"/>
                                        <p:tgtEl>
                                          <p:spTgt spid="37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grpId="0" nodeType="clickEffect">
                                  <p:stCondLst>
                                    <p:cond delay="0"/>
                                  </p:stCondLst>
                                  <p:iterate>
                                    <p:tmAbs val="0"/>
                                  </p:iterate>
                                  <p:childTnLst>
                                    <p:set>
                                      <p:cBhvr>
                                        <p:cTn id="29" fill="hold"/>
                                        <p:tgtEl>
                                          <p:spTgt spid="369"/>
                                        </p:tgtEl>
                                        <p:attrNameLst>
                                          <p:attrName>style.visibility</p:attrName>
                                        </p:attrNameLst>
                                      </p:cBhvr>
                                      <p:to>
                                        <p:strVal val="visible"/>
                                      </p:to>
                                    </p:set>
                                    <p:anim calcmode="lin" valueType="num">
                                      <p:cBhvr>
                                        <p:cTn id="30" dur="250" fill="hold"/>
                                        <p:tgtEl>
                                          <p:spTgt spid="369"/>
                                        </p:tgtEl>
                                        <p:attrNameLst>
                                          <p:attrName>ppt_x</p:attrName>
                                        </p:attrNameLst>
                                      </p:cBhvr>
                                      <p:tavLst>
                                        <p:tav tm="0">
                                          <p:val>
                                            <p:strVal val="#ppt_x"/>
                                          </p:val>
                                        </p:tav>
                                        <p:tav tm="100000">
                                          <p:val>
                                            <p:strVal val="#ppt_x"/>
                                          </p:val>
                                        </p:tav>
                                      </p:tavLst>
                                    </p:anim>
                                    <p:anim calcmode="lin" valueType="num">
                                      <p:cBhvr>
                                        <p:cTn id="31" dur="250" fill="hold"/>
                                        <p:tgtEl>
                                          <p:spTgt spid="369"/>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iterate>
                                    <p:tmAbs val="0"/>
                                  </p:iterate>
                                  <p:childTnLst>
                                    <p:set>
                                      <p:cBhvr>
                                        <p:cTn id="35" fill="hold"/>
                                        <p:tgtEl>
                                          <p:spTgt spid="370"/>
                                        </p:tgtEl>
                                        <p:attrNameLst>
                                          <p:attrName>style.visibility</p:attrName>
                                        </p:attrNameLst>
                                      </p:cBhvr>
                                      <p:to>
                                        <p:strVal val="visible"/>
                                      </p:to>
                                    </p:set>
                                    <p:animEffect transition="in" filter="wipe(left)">
                                      <p:cBhvr>
                                        <p:cTn id="36" dur="500"/>
                                        <p:tgtEl>
                                          <p:spTgt spid="370"/>
                                        </p:tgtEl>
                                      </p:cBhvr>
                                    </p:animEffect>
                                  </p:childTnLst>
                                </p:cTn>
                              </p:par>
                            </p:childTnLst>
                          </p:cTn>
                        </p:par>
                        <p:par>
                          <p:cTn id="37" fill="hold">
                            <p:stCondLst>
                              <p:cond delay="500"/>
                            </p:stCondLst>
                            <p:childTnLst>
                              <p:par>
                                <p:cTn id="38" presetID="10" presetClass="entr" fill="hold" grpId="0" nodeType="afterEffect">
                                  <p:stCondLst>
                                    <p:cond delay="0"/>
                                  </p:stCondLst>
                                  <p:iterate>
                                    <p:tmAbs val="0"/>
                                  </p:iterate>
                                  <p:childTnLst>
                                    <p:set>
                                      <p:cBhvr>
                                        <p:cTn id="39" fill="hold"/>
                                        <p:tgtEl>
                                          <p:spTgt spid="374"/>
                                        </p:tgtEl>
                                        <p:attrNameLst>
                                          <p:attrName>style.visibility</p:attrName>
                                        </p:attrNameLst>
                                      </p:cBhvr>
                                      <p:to>
                                        <p:strVal val="visible"/>
                                      </p:to>
                                    </p:set>
                                    <p:animEffect transition="in" filter="fade">
                                      <p:cBhvr>
                                        <p:cTn id="40" dur="5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0" animBg="1" advAuto="0"/>
      <p:bldP spid="369" grpId="0" animBg="1" advAuto="0"/>
      <p:bldP spid="370" grpId="0" animBg="1" advAuto="0"/>
      <p:bldP spid="371" grpId="0" animBg="1" advAuto="0"/>
      <p:bldP spid="372" grpId="0" animBg="1" advAuto="0"/>
      <p:bldP spid="373" grpId="0" animBg="1" advAuto="0"/>
      <p:bldP spid="374"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Rectangle 1"/>
          <p:cNvSpPr/>
          <p:nvPr/>
        </p:nvSpPr>
        <p:spPr>
          <a:xfrm>
            <a:off x="0" y="627352"/>
            <a:ext cx="24384000"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pic>
        <p:nvPicPr>
          <p:cNvPr id="377" name="Image" descr="Image"/>
          <p:cNvPicPr>
            <a:picLocks noChangeAspect="1"/>
          </p:cNvPicPr>
          <p:nvPr/>
        </p:nvPicPr>
        <p:blipFill>
          <a:blip r:embed="rId2"/>
          <a:stretch>
            <a:fillRect/>
          </a:stretch>
        </p:blipFill>
        <p:spPr>
          <a:xfrm>
            <a:off x="5854455" y="128709"/>
            <a:ext cx="2805687" cy="2402743"/>
          </a:xfrm>
          <a:prstGeom prst="rect">
            <a:avLst/>
          </a:prstGeom>
          <a:ln w="12700">
            <a:miter lim="400000"/>
          </a:ln>
        </p:spPr>
      </p:pic>
      <p:sp>
        <p:nvSpPr>
          <p:cNvPr id="378" name="Fitting Procedure"/>
          <p:cNvSpPr txBox="1">
            <a:spLocks noGrp="1"/>
          </p:cNvSpPr>
          <p:nvPr>
            <p:ph type="title"/>
          </p:nvPr>
        </p:nvSpPr>
        <p:spPr>
          <a:prstGeom prst="rect">
            <a:avLst/>
          </a:prstGeom>
        </p:spPr>
        <p:txBody>
          <a:bodyPr/>
          <a:lstStyle>
            <a:lvl1pPr>
              <a:defRPr spc="-100"/>
            </a:lvl1pPr>
          </a:lstStyle>
          <a:p>
            <a:r>
              <a:t>Methodology</a:t>
            </a:r>
          </a:p>
        </p:txBody>
      </p:sp>
      <p:sp>
        <p:nvSpPr>
          <p:cNvPr id="379" name="Parameter Estimation…"/>
          <p:cNvSpPr txBox="1">
            <a:spLocks noGrp="1"/>
          </p:cNvSpPr>
          <p:nvPr>
            <p:ph type="body" sz="half" idx="1"/>
          </p:nvPr>
        </p:nvSpPr>
        <p:spPr>
          <a:xfrm>
            <a:off x="1312862" y="3770312"/>
            <a:ext cx="14077951" cy="8269287"/>
          </a:xfrm>
          <a:prstGeom prst="rect">
            <a:avLst/>
          </a:prstGeom>
        </p:spPr>
        <p:txBody>
          <a:bodyPr/>
          <a:lstStyle/>
          <a:p>
            <a:pPr marL="608076" indent="-608076" defTabSz="1536153">
              <a:spcBef>
                <a:spcPts val="1500"/>
              </a:spcBef>
              <a:buClr>
                <a:srgbClr val="000000"/>
              </a:buClr>
              <a:buSzPct val="100000"/>
              <a:buAutoNum type="arabicPeriod"/>
              <a:defRPr sz="2700">
                <a:latin typeface="Canela Text Bold"/>
                <a:ea typeface="Canela Text Bold"/>
                <a:cs typeface="Canela Text Bold"/>
                <a:sym typeface="Canela Text Bold"/>
              </a:defRPr>
            </a:pPr>
            <a:r>
              <a:t>Parameter Estimation</a:t>
            </a:r>
          </a:p>
          <a:p>
            <a:pPr marL="1216152" lvl="1" indent="-608076" defTabSz="1536153">
              <a:spcBef>
                <a:spcPts val="1500"/>
              </a:spcBef>
              <a:buClr>
                <a:srgbClr val="000000"/>
              </a:buClr>
              <a:buSzPct val="100000"/>
              <a:buAutoNum type="arabicPeriod"/>
              <a:defRPr sz="2700"/>
            </a:pPr>
            <a:r>
              <a:t>Alogrithm</a:t>
            </a:r>
          </a:p>
          <a:p>
            <a:pPr marL="2432304" lvl="3" indent="-608076" defTabSz="1536153">
              <a:spcBef>
                <a:spcPts val="1500"/>
              </a:spcBef>
              <a:buClr>
                <a:srgbClr val="000000"/>
              </a:buClr>
              <a:buSzPct val="100000"/>
              <a:buAutoNum type="arabicPeriod"/>
              <a:defRPr sz="2700"/>
            </a:pPr>
            <a:r>
              <a:t>There are many algorithms available however literature suggests that EM algorithm has been the most widely used for mixture distributions for its accuracy</a:t>
            </a:r>
          </a:p>
          <a:p>
            <a:pPr marL="608076" indent="-608076" defTabSz="1536153">
              <a:spcBef>
                <a:spcPts val="1500"/>
              </a:spcBef>
              <a:buClr>
                <a:srgbClr val="000000"/>
              </a:buClr>
              <a:buSzPct val="100000"/>
              <a:buAutoNum type="arabicPeriod"/>
              <a:defRPr sz="2700">
                <a:latin typeface="Canela Text Bold"/>
                <a:ea typeface="Canela Text Bold"/>
                <a:cs typeface="Canela Text Bold"/>
                <a:sym typeface="Canela Text Bold"/>
              </a:defRPr>
            </a:pPr>
            <a:r>
              <a:t>Goodness of Fit</a:t>
            </a:r>
          </a:p>
          <a:p>
            <a:pPr marL="1216152" lvl="1" indent="-608076" defTabSz="1536153">
              <a:spcBef>
                <a:spcPts val="1500"/>
              </a:spcBef>
              <a:buClr>
                <a:srgbClr val="000000"/>
              </a:buClr>
              <a:buSzPct val="100000"/>
              <a:buAutoNum type="arabicPeriod"/>
              <a:defRPr sz="2700"/>
            </a:pPr>
            <a:r>
              <a:t>The Kolmogorov–Smirnov statistic quantifies a distance between the empirical distribution function of the sample and the cumulative distribution function of the reference distribution, or between the empirical distribution functions of two samples. </a:t>
            </a:r>
          </a:p>
          <a:p>
            <a:pPr marL="0" lvl="3" indent="864108" defTabSz="1536153">
              <a:spcBef>
                <a:spcPts val="1500"/>
              </a:spcBef>
              <a:buSzTx/>
              <a:buNone/>
              <a:defRPr sz="2700">
                <a:solidFill>
                  <a:srgbClr val="FF2600"/>
                </a:solidFill>
              </a:defRPr>
            </a:pPr>
            <a:r>
              <a:t>H0: The sample is drawn from the reference distribution.</a:t>
            </a:r>
          </a:p>
          <a:p>
            <a:pPr marL="0" lvl="3" indent="864108" defTabSz="1536153">
              <a:spcBef>
                <a:spcPts val="1500"/>
              </a:spcBef>
              <a:buSzTx/>
              <a:buNone/>
              <a:defRPr sz="2700">
                <a:solidFill>
                  <a:srgbClr val="FF2600"/>
                </a:solidFill>
              </a:defRPr>
            </a:pPr>
            <a:r>
              <a:t>H1: The sample is not drawn from the reference distribution.</a:t>
            </a:r>
          </a:p>
        </p:txBody>
      </p:sp>
      <p:grpSp>
        <p:nvGrpSpPr>
          <p:cNvPr id="382" name="AIC Score 1"/>
          <p:cNvGrpSpPr/>
          <p:nvPr/>
        </p:nvGrpSpPr>
        <p:grpSpPr>
          <a:xfrm>
            <a:off x="16714787" y="5537200"/>
            <a:ext cx="2286001" cy="2193926"/>
            <a:chOff x="0" y="0"/>
            <a:chExt cx="2286000" cy="2193925"/>
          </a:xfrm>
        </p:grpSpPr>
        <p:sp>
          <p:nvSpPr>
            <p:cNvPr id="380" name="Oval"/>
            <p:cNvSpPr/>
            <p:nvPr/>
          </p:nvSpPr>
          <p:spPr>
            <a:xfrm>
              <a:off x="0" y="0"/>
              <a:ext cx="2286000" cy="2193926"/>
            </a:xfrm>
            <a:prstGeom prst="ellipse">
              <a:avLst/>
            </a:prstGeom>
            <a:solidFill>
              <a:srgbClr val="239290"/>
            </a:solidFill>
            <a:ln w="12700" cap="flat">
              <a:noFill/>
              <a:miter lim="400000"/>
            </a:ln>
            <a:effectLst/>
          </p:spPr>
          <p:txBody>
            <a:bodyPr wrap="square" lIns="50800" tIns="50800" rIns="50800" bIns="50800" numCol="1" anchor="ctr">
              <a:noAutofit/>
            </a:bodyPr>
            <a:lstStyle/>
            <a:p>
              <a:pPr algn="ctr" defTabSz="1130300">
                <a:defRPr sz="3200">
                  <a:solidFill>
                    <a:srgbClr val="FFFFFF"/>
                  </a:solidFill>
                  <a:latin typeface="Graphik"/>
                  <a:ea typeface="Graphik"/>
                  <a:cs typeface="Graphik"/>
                  <a:sym typeface="Graphik"/>
                </a:defRPr>
              </a:pPr>
              <a:endParaRPr/>
            </a:p>
          </p:txBody>
        </p:sp>
        <p:sp>
          <p:nvSpPr>
            <p:cNvPr id="381" name="AIC Score 1"/>
            <p:cNvSpPr txBox="1"/>
            <p:nvPr/>
          </p:nvSpPr>
          <p:spPr>
            <a:xfrm>
              <a:off x="334776" y="514794"/>
              <a:ext cx="1616448" cy="11643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1130300">
                <a:defRPr sz="3200">
                  <a:solidFill>
                    <a:srgbClr val="FFFFFF"/>
                  </a:solidFill>
                  <a:latin typeface="Graphik"/>
                  <a:ea typeface="Graphik"/>
                  <a:cs typeface="Graphik"/>
                  <a:sym typeface="Graphik"/>
                </a:defRPr>
              </a:lvl1pPr>
            </a:lstStyle>
            <a:p>
              <a:r>
                <a:rPr dirty="0"/>
                <a:t>AIC Score 1</a:t>
              </a:r>
            </a:p>
          </p:txBody>
        </p:sp>
      </p:grpSp>
      <p:grpSp>
        <p:nvGrpSpPr>
          <p:cNvPr id="385" name="AIC…"/>
          <p:cNvGrpSpPr/>
          <p:nvPr/>
        </p:nvGrpSpPr>
        <p:grpSpPr>
          <a:xfrm>
            <a:off x="19459575" y="4503737"/>
            <a:ext cx="3689350" cy="3562351"/>
            <a:chOff x="0" y="0"/>
            <a:chExt cx="3689350" cy="3562350"/>
          </a:xfrm>
        </p:grpSpPr>
        <p:sp>
          <p:nvSpPr>
            <p:cNvPr id="383" name="Oval"/>
            <p:cNvSpPr/>
            <p:nvPr/>
          </p:nvSpPr>
          <p:spPr>
            <a:xfrm>
              <a:off x="0" y="-1"/>
              <a:ext cx="3689350" cy="3562351"/>
            </a:xfrm>
            <a:prstGeom prst="ellipse">
              <a:avLst/>
            </a:prstGeom>
            <a:solidFill>
              <a:srgbClr val="239290"/>
            </a:solidFill>
            <a:ln w="12700" cap="flat">
              <a:noFill/>
              <a:miter lim="400000"/>
            </a:ln>
            <a:effectLst/>
          </p:spPr>
          <p:txBody>
            <a:bodyPr wrap="square" lIns="50800" tIns="50800" rIns="50800" bIns="50800" numCol="1" anchor="ctr">
              <a:noAutofit/>
            </a:bodyPr>
            <a:lstStyle/>
            <a:p>
              <a:pPr algn="ctr" defTabSz="1130300">
                <a:defRPr sz="3200">
                  <a:solidFill>
                    <a:srgbClr val="FFFFFF"/>
                  </a:solidFill>
                  <a:latin typeface="Graphik"/>
                  <a:ea typeface="Graphik"/>
                  <a:cs typeface="Graphik"/>
                  <a:sym typeface="Graphik"/>
                </a:defRPr>
              </a:pPr>
              <a:endParaRPr/>
            </a:p>
          </p:txBody>
        </p:sp>
        <p:sp>
          <p:nvSpPr>
            <p:cNvPr id="384" name="AIC…"/>
            <p:cNvSpPr txBox="1"/>
            <p:nvPr/>
          </p:nvSpPr>
          <p:spPr>
            <a:xfrm>
              <a:off x="540292" y="1199006"/>
              <a:ext cx="2608766" cy="11643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defTabSz="1130300">
                <a:defRPr sz="3200">
                  <a:solidFill>
                    <a:srgbClr val="FFFFFF"/>
                  </a:solidFill>
                  <a:latin typeface="Graphik"/>
                  <a:ea typeface="Graphik"/>
                  <a:cs typeface="Graphik"/>
                  <a:sym typeface="Graphik"/>
                </a:defRPr>
              </a:pPr>
              <a:r>
                <a:rPr dirty="0"/>
                <a:t>AIC </a:t>
              </a:r>
            </a:p>
            <a:p>
              <a:pPr algn="ctr" defTabSz="1130300">
                <a:defRPr sz="3200">
                  <a:solidFill>
                    <a:srgbClr val="FFFFFF"/>
                  </a:solidFill>
                  <a:latin typeface="Graphik"/>
                  <a:ea typeface="Graphik"/>
                  <a:cs typeface="Graphik"/>
                  <a:sym typeface="Graphik"/>
                </a:defRPr>
              </a:pPr>
              <a:r>
                <a:rPr dirty="0"/>
                <a:t>Score 2</a:t>
              </a:r>
            </a:p>
          </p:txBody>
        </p:sp>
      </p:grpSp>
      <p:sp>
        <p:nvSpPr>
          <p:cNvPr id="386" name="Cancel"/>
          <p:cNvSpPr/>
          <p:nvPr/>
        </p:nvSpPr>
        <p:spPr>
          <a:xfrm>
            <a:off x="22036055" y="3895725"/>
            <a:ext cx="1250951" cy="1252523"/>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chemeClr val="accent5">
              <a:alpha val="40741"/>
            </a:schemeClr>
          </a:solidFill>
          <a:ln w="12700">
            <a:miter lim="400000"/>
          </a:ln>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387" name="Approved"/>
          <p:cNvSpPr/>
          <p:nvPr/>
        </p:nvSpPr>
        <p:spPr>
          <a:xfrm>
            <a:off x="16732249" y="4602162"/>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rgbClr val="45B43B">
              <a:alpha val="61567"/>
            </a:srgbClr>
          </a:solidFill>
          <a:ln w="12700">
            <a:miter lim="400000"/>
          </a:ln>
        </p:spPr>
        <p:txBody>
          <a:bodyPr lIns="50800" tIns="50800" rIns="50800" bIns="50800" anchor="ctr"/>
          <a:lstStyle/>
          <a:p>
            <a:pPr>
              <a:defRPr>
                <a:latin typeface="Canela Text Regular"/>
                <a:ea typeface="Canela Text Regular"/>
                <a:cs typeface="Canela Text Regular"/>
                <a:sym typeface="Canela Text Regular"/>
              </a:defRPr>
            </a:pPr>
            <a:endParaRPr/>
          </a:p>
        </p:txBody>
      </p:sp>
      <p:pic>
        <p:nvPicPr>
          <p:cNvPr id="388" name="FC8pRkTGZ1m8I74fF-aTb5yDl0lgOcRkNtoE6sHSccvfCxa-zOo1adlmREy6G_MdgbpFmt6Y-W2tSC98tWLneV0lbOBt04Oy9m5bYdvx7rI2FCOpsjz_sd5g_CQalpUYKiCXoG_Y_UZqWVAILJlsU4rY7A=s2048.png" descr="FC8pRkTGZ1m8I74fF-aTb5yDl0lgOcRkNtoE6sHSccvfCxa-zOo1adlmREy6G_MdgbpFmt6Y-W2tSC98tWLneV0lbOBt04Oy9m5bYdvx7rI2FCOpsjz_sd5g_CQalpUYKiCXoG_Y_UZqWVAILJlsU4rY7A=s2048.png"/>
          <p:cNvPicPr>
            <a:picLocks noChangeAspect="1"/>
          </p:cNvPicPr>
          <p:nvPr/>
        </p:nvPicPr>
        <p:blipFill>
          <a:blip r:embed="rId3"/>
          <a:stretch>
            <a:fillRect/>
          </a:stretch>
        </p:blipFill>
        <p:spPr>
          <a:xfrm>
            <a:off x="16160750" y="7974013"/>
            <a:ext cx="6447883" cy="2651126"/>
          </a:xfrm>
          <a:prstGeom prst="rect">
            <a:avLst/>
          </a:prstGeom>
          <a:ln w="12700">
            <a:miter lim="400000"/>
          </a:ln>
        </p:spPr>
      </p:pic>
      <p:pic>
        <p:nvPicPr>
          <p:cNvPr id="389" name="joY6Fd7pTF95H-WsRm75conQZajLF4WZFjeQoo8HuzqSzCPTAO-augamo5HRmoEBPL7V51uzL0xUch6ccqMi_QlYR79RNJsoFmjIOY35HkWzfVULhRn7WGjlNxTIqsSyrlKTtx9EQuAl8Vq9PBt6RcKOzA=s2048.png" descr="joY6Fd7pTF95H-WsRm75conQZajLF4WZFjeQoo8HuzqSzCPTAO-augamo5HRmoEBPL7V51uzL0xUch6ccqMi_QlYR79RNJsoFmjIOY35HkWzfVULhRn7WGjlNxTIqsSyrlKTtx9EQuAl8Vq9PBt6RcKOzA=s2048.png"/>
          <p:cNvPicPr>
            <a:picLocks noChangeAspect="1"/>
          </p:cNvPicPr>
          <p:nvPr/>
        </p:nvPicPr>
        <p:blipFill>
          <a:blip r:embed="rId4"/>
          <a:stretch>
            <a:fillRect/>
          </a:stretch>
        </p:blipFill>
        <p:spPr>
          <a:xfrm>
            <a:off x="1797431" y="10870478"/>
            <a:ext cx="6316664" cy="1343026"/>
          </a:xfrm>
          <a:prstGeom prst="rect">
            <a:avLst/>
          </a:prstGeom>
          <a:ln w="12700">
            <a:miter lim="400000"/>
          </a:ln>
        </p:spPr>
      </p:pic>
      <p:sp>
        <p:nvSpPr>
          <p:cNvPr id="390" name="KS Test Statistic"/>
          <p:cNvSpPr txBox="1"/>
          <p:nvPr/>
        </p:nvSpPr>
        <p:spPr>
          <a:xfrm>
            <a:off x="2928558" y="10603158"/>
            <a:ext cx="2380489" cy="555753"/>
          </a:xfrm>
          <a:prstGeom prst="rect">
            <a:avLst/>
          </a:prstGeom>
          <a:solidFill>
            <a:srgbClr val="45B43B">
              <a:alpha val="61567"/>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90000"/>
              </a:lnSpc>
              <a:defRPr>
                <a:latin typeface="Canela Text Regular"/>
                <a:ea typeface="Canela Text Regular"/>
                <a:cs typeface="Canela Text Regular"/>
                <a:sym typeface="Canela Text Regular"/>
              </a:defRPr>
            </a:lvl1pPr>
          </a:lstStyle>
          <a:p>
            <a:r>
              <a:t>KS Test Statistic</a:t>
            </a:r>
          </a:p>
        </p:txBody>
      </p:sp>
      <p:sp>
        <p:nvSpPr>
          <p:cNvPr id="391" name="Akaike Information Criterion ( AIC) is a single number score that can be used to determine which of multiple models is most likely to be the best model for a given data set. It estimates models relatively."/>
          <p:cNvSpPr txBox="1"/>
          <p:nvPr/>
        </p:nvSpPr>
        <p:spPr>
          <a:xfrm>
            <a:off x="14241462" y="10534758"/>
            <a:ext cx="9652001" cy="1379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90000"/>
              </a:lnSpc>
              <a:defRPr>
                <a:latin typeface="Canela Text Regular"/>
                <a:ea typeface="Canela Text Regular"/>
                <a:cs typeface="Canela Text Regular"/>
                <a:sym typeface="Canela Text Regular"/>
              </a:defRPr>
            </a:lvl1pPr>
          </a:lstStyle>
          <a:p>
            <a:r>
              <a:rPr dirty="0"/>
              <a:t>Akaike Information Criterion ( AIC) is a single number score that can be used to determine which of multiple models is most likely to be the best model for a given data set. It estimates models relatively.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376"/>
                                        </p:tgtEl>
                                        <p:attrNameLst>
                                          <p:attrName>style.visibility</p:attrName>
                                        </p:attrNameLst>
                                      </p:cBhvr>
                                      <p:to>
                                        <p:strVal val="visible"/>
                                      </p:to>
                                    </p:set>
                                    <p:animEffect transition="in" filter="wipe(left)">
                                      <p:cBhvr>
                                        <p:cTn id="7" dur="500"/>
                                        <p:tgtEl>
                                          <p:spTgt spid="376"/>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377"/>
                                        </p:tgtEl>
                                        <p:attrNameLst>
                                          <p:attrName>style.visibility</p:attrName>
                                        </p:attrNameLst>
                                      </p:cBhvr>
                                      <p:to>
                                        <p:strVal val="visible"/>
                                      </p:to>
                                    </p:set>
                                    <p:animEffect transition="in" filter="wipe(left)">
                                      <p:cBhvr>
                                        <p:cTn id="11" dur="500"/>
                                        <p:tgtEl>
                                          <p:spTgt spid="377"/>
                                        </p:tgtEl>
                                      </p:cBhvr>
                                    </p:animEffect>
                                  </p:childTnLst>
                                </p:cTn>
                              </p:par>
                            </p:childTnLst>
                          </p:cTn>
                        </p:par>
                        <p:par>
                          <p:cTn id="12" fill="hold">
                            <p:stCondLst>
                              <p:cond delay="1000"/>
                            </p:stCondLst>
                            <p:childTnLst>
                              <p:par>
                                <p:cTn id="13" presetID="22" presetClass="entr" presetSubtype="8" fill="hold" grpId="0" nodeType="afterEffect">
                                  <p:stCondLst>
                                    <p:cond delay="0"/>
                                  </p:stCondLst>
                                  <p:iterate>
                                    <p:tmAbs val="0"/>
                                  </p:iterate>
                                  <p:childTnLst>
                                    <p:set>
                                      <p:cBhvr>
                                        <p:cTn id="14" fill="hold"/>
                                        <p:tgtEl>
                                          <p:spTgt spid="378"/>
                                        </p:tgtEl>
                                        <p:attrNameLst>
                                          <p:attrName>style.visibility</p:attrName>
                                        </p:attrNameLst>
                                      </p:cBhvr>
                                      <p:to>
                                        <p:strVal val="visible"/>
                                      </p:to>
                                    </p:set>
                                    <p:animEffect transition="in" filter="wipe(left)">
                                      <p:cBhvr>
                                        <p:cTn id="15" dur="500"/>
                                        <p:tgtEl>
                                          <p:spTgt spid="378"/>
                                        </p:tgtEl>
                                      </p:cBhvr>
                                    </p:animEffect>
                                  </p:childTnLst>
                                </p:cTn>
                              </p:par>
                            </p:childTnLst>
                          </p:cTn>
                        </p:par>
                        <p:par>
                          <p:cTn id="16" fill="hold">
                            <p:stCondLst>
                              <p:cond delay="1500"/>
                            </p:stCondLst>
                            <p:childTnLst>
                              <p:par>
                                <p:cTn id="17" presetID="22" presetClass="entr" presetSubtype="8" fill="hold" grpId="0" nodeType="afterEffect">
                                  <p:stCondLst>
                                    <p:cond delay="0"/>
                                  </p:stCondLst>
                                  <p:iterate>
                                    <p:tmAbs val="0"/>
                                  </p:iterate>
                                  <p:childTnLst>
                                    <p:set>
                                      <p:cBhvr>
                                        <p:cTn id="18" fill="hold"/>
                                        <p:tgtEl>
                                          <p:spTgt spid="379">
                                            <p:bg/>
                                          </p:spTgt>
                                        </p:tgtEl>
                                        <p:attrNameLst>
                                          <p:attrName>style.visibility</p:attrName>
                                        </p:attrNameLst>
                                      </p:cBhvr>
                                      <p:to>
                                        <p:strVal val="visible"/>
                                      </p:to>
                                    </p:set>
                                    <p:animEffect transition="in" filter="wipe(left)">
                                      <p:cBhvr>
                                        <p:cTn id="19" dur="250"/>
                                        <p:tgtEl>
                                          <p:spTgt spid="379">
                                            <p:bg/>
                                          </p:spTgt>
                                        </p:tgtEl>
                                      </p:cBhvr>
                                    </p:animEffect>
                                  </p:childTnLst>
                                </p:cTn>
                              </p:par>
                              <p:par>
                                <p:cTn id="20" presetID="22" presetClass="entr" presetSubtype="8" fill="hold" grpId="0" nodeType="withEffect">
                                  <p:stCondLst>
                                    <p:cond delay="0"/>
                                  </p:stCondLst>
                                  <p:iterate>
                                    <p:tmAbs val="0"/>
                                  </p:iterate>
                                  <p:childTnLst>
                                    <p:set>
                                      <p:cBhvr>
                                        <p:cTn id="21" fill="hold"/>
                                        <p:tgtEl>
                                          <p:spTgt spid="379">
                                            <p:txEl>
                                              <p:pRg st="0" end="0"/>
                                            </p:txEl>
                                          </p:spTgt>
                                        </p:tgtEl>
                                        <p:attrNameLst>
                                          <p:attrName>style.visibility</p:attrName>
                                        </p:attrNameLst>
                                      </p:cBhvr>
                                      <p:to>
                                        <p:strVal val="visible"/>
                                      </p:to>
                                    </p:set>
                                    <p:animEffect transition="in" filter="wipe(left)">
                                      <p:cBhvr>
                                        <p:cTn id="22" dur="250"/>
                                        <p:tgtEl>
                                          <p:spTgt spid="379">
                                            <p:txEl>
                                              <p:pRg st="0" end="0"/>
                                            </p:txEl>
                                          </p:spTgt>
                                        </p:tgtEl>
                                      </p:cBhvr>
                                    </p:animEffect>
                                  </p:childTnLst>
                                </p:cTn>
                              </p:par>
                              <p:par>
                                <p:cTn id="23" presetID="22" presetClass="entr" presetSubtype="8" fill="hold" grpId="0" nodeType="withEffect">
                                  <p:stCondLst>
                                    <p:cond delay="0"/>
                                  </p:stCondLst>
                                  <p:iterate>
                                    <p:tmAbs val="0"/>
                                  </p:iterate>
                                  <p:childTnLst>
                                    <p:set>
                                      <p:cBhvr>
                                        <p:cTn id="24" fill="hold"/>
                                        <p:tgtEl>
                                          <p:spTgt spid="379">
                                            <p:txEl>
                                              <p:pRg st="1" end="1"/>
                                            </p:txEl>
                                          </p:spTgt>
                                        </p:tgtEl>
                                        <p:attrNameLst>
                                          <p:attrName>style.visibility</p:attrName>
                                        </p:attrNameLst>
                                      </p:cBhvr>
                                      <p:to>
                                        <p:strVal val="visible"/>
                                      </p:to>
                                    </p:set>
                                    <p:animEffect transition="in" filter="wipe(left)">
                                      <p:cBhvr>
                                        <p:cTn id="25" dur="250"/>
                                        <p:tgtEl>
                                          <p:spTgt spid="379">
                                            <p:txEl>
                                              <p:pRg st="1" end="1"/>
                                            </p:txEl>
                                          </p:spTgt>
                                        </p:tgtEl>
                                      </p:cBhvr>
                                    </p:animEffect>
                                  </p:childTnLst>
                                </p:cTn>
                              </p:par>
                              <p:par>
                                <p:cTn id="26" presetID="22" presetClass="entr" presetSubtype="8" fill="hold" grpId="0" nodeType="withEffect">
                                  <p:stCondLst>
                                    <p:cond delay="0"/>
                                  </p:stCondLst>
                                  <p:iterate>
                                    <p:tmAbs val="0"/>
                                  </p:iterate>
                                  <p:childTnLst>
                                    <p:set>
                                      <p:cBhvr>
                                        <p:cTn id="27" fill="hold"/>
                                        <p:tgtEl>
                                          <p:spTgt spid="379">
                                            <p:txEl>
                                              <p:pRg st="2" end="2"/>
                                            </p:txEl>
                                          </p:spTgt>
                                        </p:tgtEl>
                                        <p:attrNameLst>
                                          <p:attrName>style.visibility</p:attrName>
                                        </p:attrNameLst>
                                      </p:cBhvr>
                                      <p:to>
                                        <p:strVal val="visible"/>
                                      </p:to>
                                    </p:set>
                                    <p:animEffect transition="in" filter="wipe(left)">
                                      <p:cBhvr>
                                        <p:cTn id="28" dur="250"/>
                                        <p:tgtEl>
                                          <p:spTgt spid="379">
                                            <p:txEl>
                                              <p:pRg st="2" end="2"/>
                                            </p:txEl>
                                          </p:spTgt>
                                        </p:tgtEl>
                                      </p:cBhvr>
                                    </p:animEffect>
                                  </p:childTnLst>
                                </p:cTn>
                              </p:par>
                            </p:childTnLst>
                          </p:cTn>
                        </p:par>
                        <p:par>
                          <p:cTn id="29" fill="hold">
                            <p:stCondLst>
                              <p:cond delay="1750"/>
                            </p:stCondLst>
                            <p:childTnLst>
                              <p:par>
                                <p:cTn id="30" presetID="22" presetClass="entr" presetSubtype="8" fill="hold" grpId="0" nodeType="afterEffect">
                                  <p:stCondLst>
                                    <p:cond delay="0"/>
                                  </p:stCondLst>
                                  <p:iterate>
                                    <p:tmAbs val="0"/>
                                  </p:iterate>
                                  <p:childTnLst>
                                    <p:set>
                                      <p:cBhvr>
                                        <p:cTn id="31" fill="hold"/>
                                        <p:tgtEl>
                                          <p:spTgt spid="379">
                                            <p:txEl>
                                              <p:pRg st="3" end="3"/>
                                            </p:txEl>
                                          </p:spTgt>
                                        </p:tgtEl>
                                        <p:attrNameLst>
                                          <p:attrName>style.visibility</p:attrName>
                                        </p:attrNameLst>
                                      </p:cBhvr>
                                      <p:to>
                                        <p:strVal val="visible"/>
                                      </p:to>
                                    </p:set>
                                    <p:animEffect transition="in" filter="wipe(left)">
                                      <p:cBhvr>
                                        <p:cTn id="32" dur="250"/>
                                        <p:tgtEl>
                                          <p:spTgt spid="379">
                                            <p:txEl>
                                              <p:pRg st="3" end="3"/>
                                            </p:txEl>
                                          </p:spTgt>
                                        </p:tgtEl>
                                      </p:cBhvr>
                                    </p:animEffect>
                                  </p:childTnLst>
                                </p:cTn>
                              </p:par>
                              <p:par>
                                <p:cTn id="33" presetID="22" presetClass="entr" presetSubtype="8" fill="hold" grpId="0" nodeType="withEffect">
                                  <p:stCondLst>
                                    <p:cond delay="0"/>
                                  </p:stCondLst>
                                  <p:iterate>
                                    <p:tmAbs val="0"/>
                                  </p:iterate>
                                  <p:childTnLst>
                                    <p:set>
                                      <p:cBhvr>
                                        <p:cTn id="34" fill="hold"/>
                                        <p:tgtEl>
                                          <p:spTgt spid="379">
                                            <p:txEl>
                                              <p:pRg st="4" end="4"/>
                                            </p:txEl>
                                          </p:spTgt>
                                        </p:tgtEl>
                                        <p:attrNameLst>
                                          <p:attrName>style.visibility</p:attrName>
                                        </p:attrNameLst>
                                      </p:cBhvr>
                                      <p:to>
                                        <p:strVal val="visible"/>
                                      </p:to>
                                    </p:set>
                                    <p:animEffect transition="in" filter="wipe(left)">
                                      <p:cBhvr>
                                        <p:cTn id="35" dur="250"/>
                                        <p:tgtEl>
                                          <p:spTgt spid="379">
                                            <p:txEl>
                                              <p:pRg st="4" end="4"/>
                                            </p:txEl>
                                          </p:spTgt>
                                        </p:tgtEl>
                                      </p:cBhvr>
                                    </p:animEffect>
                                  </p:childTnLst>
                                </p:cTn>
                              </p:par>
                              <p:par>
                                <p:cTn id="36" presetID="22" presetClass="entr" presetSubtype="8" fill="hold" grpId="0" nodeType="withEffect">
                                  <p:stCondLst>
                                    <p:cond delay="0"/>
                                  </p:stCondLst>
                                  <p:iterate>
                                    <p:tmAbs val="0"/>
                                  </p:iterate>
                                  <p:childTnLst>
                                    <p:set>
                                      <p:cBhvr>
                                        <p:cTn id="37" fill="hold"/>
                                        <p:tgtEl>
                                          <p:spTgt spid="379">
                                            <p:txEl>
                                              <p:pRg st="5" end="5"/>
                                            </p:txEl>
                                          </p:spTgt>
                                        </p:tgtEl>
                                        <p:attrNameLst>
                                          <p:attrName>style.visibility</p:attrName>
                                        </p:attrNameLst>
                                      </p:cBhvr>
                                      <p:to>
                                        <p:strVal val="visible"/>
                                      </p:to>
                                    </p:set>
                                    <p:animEffect transition="in" filter="wipe(left)">
                                      <p:cBhvr>
                                        <p:cTn id="38" dur="250"/>
                                        <p:tgtEl>
                                          <p:spTgt spid="379">
                                            <p:txEl>
                                              <p:pRg st="5" end="5"/>
                                            </p:txEl>
                                          </p:spTgt>
                                        </p:tgtEl>
                                      </p:cBhvr>
                                    </p:animEffect>
                                  </p:childTnLst>
                                </p:cTn>
                              </p:par>
                              <p:par>
                                <p:cTn id="39" presetID="22" presetClass="entr" presetSubtype="8" fill="hold" grpId="0" nodeType="withEffect">
                                  <p:stCondLst>
                                    <p:cond delay="0"/>
                                  </p:stCondLst>
                                  <p:iterate>
                                    <p:tmAbs val="0"/>
                                  </p:iterate>
                                  <p:childTnLst>
                                    <p:set>
                                      <p:cBhvr>
                                        <p:cTn id="40" fill="hold"/>
                                        <p:tgtEl>
                                          <p:spTgt spid="379">
                                            <p:txEl>
                                              <p:pRg st="6" end="6"/>
                                            </p:txEl>
                                          </p:spTgt>
                                        </p:tgtEl>
                                        <p:attrNameLst>
                                          <p:attrName>style.visibility</p:attrName>
                                        </p:attrNameLst>
                                      </p:cBhvr>
                                      <p:to>
                                        <p:strVal val="visible"/>
                                      </p:to>
                                    </p:set>
                                    <p:animEffect transition="in" filter="wipe(left)">
                                      <p:cBhvr>
                                        <p:cTn id="41" dur="250"/>
                                        <p:tgtEl>
                                          <p:spTgt spid="379">
                                            <p:txEl>
                                              <p:pRg st="6" end="6"/>
                                            </p:txEl>
                                          </p:spTgt>
                                        </p:tgtEl>
                                      </p:cBhvr>
                                    </p:animEffect>
                                  </p:childTnLst>
                                </p:cTn>
                              </p:par>
                            </p:childTnLst>
                          </p:cTn>
                        </p:par>
                        <p:par>
                          <p:cTn id="42" fill="hold">
                            <p:stCondLst>
                              <p:cond delay="2000"/>
                            </p:stCondLst>
                            <p:childTnLst>
                              <p:par>
                                <p:cTn id="43" presetID="22" presetClass="entr" presetSubtype="8" fill="hold" grpId="0" nodeType="afterEffect">
                                  <p:stCondLst>
                                    <p:cond delay="0"/>
                                  </p:stCondLst>
                                  <p:iterate>
                                    <p:tmAbs val="0"/>
                                  </p:iterate>
                                  <p:childTnLst>
                                    <p:set>
                                      <p:cBhvr>
                                        <p:cTn id="44" fill="hold"/>
                                        <p:tgtEl>
                                          <p:spTgt spid="390"/>
                                        </p:tgtEl>
                                        <p:attrNameLst>
                                          <p:attrName>style.visibility</p:attrName>
                                        </p:attrNameLst>
                                      </p:cBhvr>
                                      <p:to>
                                        <p:strVal val="visible"/>
                                      </p:to>
                                    </p:set>
                                    <p:animEffect transition="in" filter="wipe(left)">
                                      <p:cBhvr>
                                        <p:cTn id="45" dur="250"/>
                                        <p:tgtEl>
                                          <p:spTgt spid="390"/>
                                        </p:tgtEl>
                                      </p:cBhvr>
                                    </p:animEffect>
                                  </p:childTnLst>
                                </p:cTn>
                              </p:par>
                            </p:childTnLst>
                          </p:cTn>
                        </p:par>
                        <p:par>
                          <p:cTn id="46" fill="hold">
                            <p:stCondLst>
                              <p:cond delay="2250"/>
                            </p:stCondLst>
                            <p:childTnLst>
                              <p:par>
                                <p:cTn id="47" presetID="22" presetClass="entr" presetSubtype="8" fill="hold" grpId="0" nodeType="afterEffect">
                                  <p:stCondLst>
                                    <p:cond delay="0"/>
                                  </p:stCondLst>
                                  <p:iterate>
                                    <p:tmAbs val="0"/>
                                  </p:iterate>
                                  <p:childTnLst>
                                    <p:set>
                                      <p:cBhvr>
                                        <p:cTn id="48" fill="hold"/>
                                        <p:tgtEl>
                                          <p:spTgt spid="389"/>
                                        </p:tgtEl>
                                        <p:attrNameLst>
                                          <p:attrName>style.visibility</p:attrName>
                                        </p:attrNameLst>
                                      </p:cBhvr>
                                      <p:to>
                                        <p:strVal val="visible"/>
                                      </p:to>
                                    </p:set>
                                    <p:animEffect transition="in" filter="wipe(left)">
                                      <p:cBhvr>
                                        <p:cTn id="49" dur="250"/>
                                        <p:tgtEl>
                                          <p:spTgt spid="38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iterate>
                                    <p:tmAbs val="0"/>
                                  </p:iterate>
                                  <p:childTnLst>
                                    <p:set>
                                      <p:cBhvr>
                                        <p:cTn id="53" fill="hold"/>
                                        <p:tgtEl>
                                          <p:spTgt spid="388"/>
                                        </p:tgtEl>
                                        <p:attrNameLst>
                                          <p:attrName>style.visibility</p:attrName>
                                        </p:attrNameLst>
                                      </p:cBhvr>
                                      <p:to>
                                        <p:strVal val="visible"/>
                                      </p:to>
                                    </p:set>
                                    <p:animEffect transition="in" filter="wipe(left)">
                                      <p:cBhvr>
                                        <p:cTn id="54" dur="500"/>
                                        <p:tgtEl>
                                          <p:spTgt spid="388"/>
                                        </p:tgtEl>
                                      </p:cBhvr>
                                    </p:animEffect>
                                  </p:childTnLst>
                                </p:cTn>
                              </p:par>
                            </p:childTnLst>
                          </p:cTn>
                        </p:par>
                        <p:par>
                          <p:cTn id="55" fill="hold">
                            <p:stCondLst>
                              <p:cond delay="500"/>
                            </p:stCondLst>
                            <p:childTnLst>
                              <p:par>
                                <p:cTn id="56" presetID="22" presetClass="entr" presetSubtype="8" fill="hold" grpId="0" nodeType="afterEffect">
                                  <p:stCondLst>
                                    <p:cond delay="0"/>
                                  </p:stCondLst>
                                  <p:iterate>
                                    <p:tmAbs val="0"/>
                                  </p:iterate>
                                  <p:childTnLst>
                                    <p:set>
                                      <p:cBhvr>
                                        <p:cTn id="57" fill="hold"/>
                                        <p:tgtEl>
                                          <p:spTgt spid="391"/>
                                        </p:tgtEl>
                                        <p:attrNameLst>
                                          <p:attrName>style.visibility</p:attrName>
                                        </p:attrNameLst>
                                      </p:cBhvr>
                                      <p:to>
                                        <p:strVal val="visible"/>
                                      </p:to>
                                    </p:set>
                                    <p:animEffect transition="in" filter="wipe(left)">
                                      <p:cBhvr>
                                        <p:cTn id="58" dur="500"/>
                                        <p:tgtEl>
                                          <p:spTgt spid="39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iterate>
                                    <p:tmAbs val="0"/>
                                  </p:iterate>
                                  <p:childTnLst>
                                    <p:set>
                                      <p:cBhvr>
                                        <p:cTn id="62" fill="hold"/>
                                        <p:tgtEl>
                                          <p:spTgt spid="382"/>
                                        </p:tgtEl>
                                        <p:attrNameLst>
                                          <p:attrName>style.visibility</p:attrName>
                                        </p:attrNameLst>
                                      </p:cBhvr>
                                      <p:to>
                                        <p:strVal val="visible"/>
                                      </p:to>
                                    </p:set>
                                    <p:animEffect transition="in" filter="wipe(left)">
                                      <p:cBhvr>
                                        <p:cTn id="63" dur="500"/>
                                        <p:tgtEl>
                                          <p:spTgt spid="382"/>
                                        </p:tgtEl>
                                      </p:cBhvr>
                                    </p:animEffect>
                                  </p:childTnLst>
                                </p:cTn>
                              </p:par>
                            </p:childTnLst>
                          </p:cTn>
                        </p:par>
                        <p:par>
                          <p:cTn id="64" fill="hold">
                            <p:stCondLst>
                              <p:cond delay="500"/>
                            </p:stCondLst>
                            <p:childTnLst>
                              <p:par>
                                <p:cTn id="65" presetID="22" presetClass="entr" presetSubtype="8" fill="hold" grpId="0" nodeType="afterEffect">
                                  <p:stCondLst>
                                    <p:cond delay="0"/>
                                  </p:stCondLst>
                                  <p:iterate>
                                    <p:tmAbs val="0"/>
                                  </p:iterate>
                                  <p:childTnLst>
                                    <p:set>
                                      <p:cBhvr>
                                        <p:cTn id="66" fill="hold"/>
                                        <p:tgtEl>
                                          <p:spTgt spid="385"/>
                                        </p:tgtEl>
                                        <p:attrNameLst>
                                          <p:attrName>style.visibility</p:attrName>
                                        </p:attrNameLst>
                                      </p:cBhvr>
                                      <p:to>
                                        <p:strVal val="visible"/>
                                      </p:to>
                                    </p:set>
                                    <p:animEffect transition="in" filter="wipe(left)">
                                      <p:cBhvr>
                                        <p:cTn id="67" dur="500"/>
                                        <p:tgtEl>
                                          <p:spTgt spid="385"/>
                                        </p:tgtEl>
                                      </p:cBhvr>
                                    </p:animEffect>
                                  </p:childTnLst>
                                </p:cTn>
                              </p:par>
                            </p:childTnLst>
                          </p:cTn>
                        </p:par>
                        <p:par>
                          <p:cTn id="68" fill="hold">
                            <p:stCondLst>
                              <p:cond delay="1000"/>
                            </p:stCondLst>
                            <p:childTnLst>
                              <p:par>
                                <p:cTn id="69" presetID="22" presetClass="entr" presetSubtype="8" fill="hold" grpId="0" nodeType="afterEffect">
                                  <p:stCondLst>
                                    <p:cond delay="0"/>
                                  </p:stCondLst>
                                  <p:iterate>
                                    <p:tmAbs val="0"/>
                                  </p:iterate>
                                  <p:childTnLst>
                                    <p:set>
                                      <p:cBhvr>
                                        <p:cTn id="70" fill="hold"/>
                                        <p:tgtEl>
                                          <p:spTgt spid="386"/>
                                        </p:tgtEl>
                                        <p:attrNameLst>
                                          <p:attrName>style.visibility</p:attrName>
                                        </p:attrNameLst>
                                      </p:cBhvr>
                                      <p:to>
                                        <p:strVal val="visible"/>
                                      </p:to>
                                    </p:set>
                                    <p:animEffect transition="in" filter="wipe(left)">
                                      <p:cBhvr>
                                        <p:cTn id="71" dur="500"/>
                                        <p:tgtEl>
                                          <p:spTgt spid="386"/>
                                        </p:tgtEl>
                                      </p:cBhvr>
                                    </p:animEffect>
                                  </p:childTnLst>
                                </p:cTn>
                              </p:par>
                            </p:childTnLst>
                          </p:cTn>
                        </p:par>
                        <p:par>
                          <p:cTn id="72" fill="hold">
                            <p:stCondLst>
                              <p:cond delay="1500"/>
                            </p:stCondLst>
                            <p:childTnLst>
                              <p:par>
                                <p:cTn id="73" presetID="22" presetClass="entr" presetSubtype="8" fill="hold" grpId="0" nodeType="afterEffect">
                                  <p:stCondLst>
                                    <p:cond delay="0"/>
                                  </p:stCondLst>
                                  <p:iterate>
                                    <p:tmAbs val="0"/>
                                  </p:iterate>
                                  <p:childTnLst>
                                    <p:set>
                                      <p:cBhvr>
                                        <p:cTn id="74" fill="hold"/>
                                        <p:tgtEl>
                                          <p:spTgt spid="387"/>
                                        </p:tgtEl>
                                        <p:attrNameLst>
                                          <p:attrName>style.visibility</p:attrName>
                                        </p:attrNameLst>
                                      </p:cBhvr>
                                      <p:to>
                                        <p:strVal val="visible"/>
                                      </p:to>
                                    </p:set>
                                    <p:animEffect transition="in" filter="wipe(left)">
                                      <p:cBhvr>
                                        <p:cTn id="75" dur="500"/>
                                        <p:tgtEl>
                                          <p:spTgt spid="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 grpId="0" animBg="1" advAuto="0"/>
      <p:bldP spid="377" grpId="0" animBg="1" advAuto="0"/>
      <p:bldP spid="378" grpId="0" animBg="1" advAuto="0"/>
      <p:bldP spid="379" grpId="0" build="p" animBg="1" advAuto="0"/>
      <p:bldP spid="382" grpId="0" animBg="1" advAuto="0"/>
      <p:bldP spid="385" grpId="0" animBg="1" advAuto="0"/>
      <p:bldP spid="386" grpId="0" animBg="1" advAuto="0"/>
      <p:bldP spid="387" grpId="0" animBg="1" advAuto="0"/>
      <p:bldP spid="388" grpId="0" animBg="1" advAuto="0"/>
      <p:bldP spid="389" grpId="0" animBg="1" advAuto="0"/>
      <p:bldP spid="390" grpId="0" animBg="1" advAuto="0"/>
      <p:bldP spid="391"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Rectangle 1"/>
          <p:cNvSpPr/>
          <p:nvPr/>
        </p:nvSpPr>
        <p:spPr>
          <a:xfrm>
            <a:off x="0" y="490811"/>
            <a:ext cx="24384000"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394" name="Fitting Procedure"/>
          <p:cNvSpPr txBox="1">
            <a:spLocks noGrp="1"/>
          </p:cNvSpPr>
          <p:nvPr>
            <p:ph type="title"/>
          </p:nvPr>
        </p:nvSpPr>
        <p:spPr>
          <a:xfrm>
            <a:off x="1587607" y="473027"/>
            <a:ext cx="21945601" cy="1727201"/>
          </a:xfrm>
          <a:prstGeom prst="rect">
            <a:avLst/>
          </a:prstGeom>
        </p:spPr>
        <p:txBody>
          <a:bodyPr/>
          <a:lstStyle>
            <a:lvl1pPr>
              <a:defRPr spc="-100"/>
            </a:lvl1pPr>
          </a:lstStyle>
          <a:p>
            <a:r>
              <a:t>Methodology</a:t>
            </a:r>
          </a:p>
        </p:txBody>
      </p:sp>
      <p:sp>
        <p:nvSpPr>
          <p:cNvPr id="395" name="The EM is an iterative process which implies that it will repeatedly cycle between E and M step until the convergence of local optimum, so this type of approach allows the algorithm to gradually improve the estimates of the model parameters."/>
          <p:cNvSpPr txBox="1">
            <a:spLocks noGrp="1"/>
          </p:cNvSpPr>
          <p:nvPr>
            <p:ph type="body" sz="half" idx="1"/>
          </p:nvPr>
        </p:nvSpPr>
        <p:spPr>
          <a:xfrm>
            <a:off x="1219200" y="3079750"/>
            <a:ext cx="21593176" cy="3778250"/>
          </a:xfrm>
          <a:prstGeom prst="rect">
            <a:avLst/>
          </a:prstGeom>
        </p:spPr>
        <p:txBody>
          <a:bodyPr anchor="ctr"/>
          <a:lstStyle>
            <a:lvl1pPr>
              <a:lnSpc>
                <a:spcPct val="150000"/>
              </a:lnSpc>
              <a:defRPr sz="3000"/>
            </a:lvl1pPr>
          </a:lstStyle>
          <a:p>
            <a:r>
              <a:t>The EM is an iterative process which implies that it will repeatedly cycle between E and M step until the convergence of local optimum, so this type of approach allows the algorithm to gradually improve the estimates of the model parameters.</a:t>
            </a:r>
          </a:p>
        </p:txBody>
      </p:sp>
      <p:sp>
        <p:nvSpPr>
          <p:cNvPr id="396" name="EM algorithm"/>
          <p:cNvSpPr txBox="1">
            <a:spLocks noGrp="1"/>
          </p:cNvSpPr>
          <p:nvPr>
            <p:ph type="body" idx="21"/>
          </p:nvPr>
        </p:nvSpPr>
        <p:spPr>
          <a:xfrm>
            <a:off x="1219200" y="2841625"/>
            <a:ext cx="21945600" cy="83185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lgn="ctr" defTabSz="825500">
              <a:lnSpc>
                <a:spcPct val="100000"/>
              </a:lnSpc>
              <a:spcBef>
                <a:spcPts val="0"/>
              </a:spcBef>
              <a:buSzTx/>
              <a:buNone/>
              <a:defRPr spc="-100">
                <a:latin typeface="Graphik Semibold"/>
                <a:ea typeface="Graphik Semibold"/>
                <a:cs typeface="Graphik Semibold"/>
                <a:sym typeface="Graphik Semibold"/>
              </a:defRPr>
            </a:lvl1pPr>
          </a:lstStyle>
          <a:p>
            <a:r>
              <a:t>EM algorithm</a:t>
            </a:r>
          </a:p>
        </p:txBody>
      </p:sp>
      <p:pic>
        <p:nvPicPr>
          <p:cNvPr id="397" name="GhdVwOxn8lYTJksDS4RsOq0dKFZ7HhTb2ym8d9GPKd6iRU_2_hh2j8jEWncof_G3Q_MV5pMteJ2pF1kNKGLrBn4qV0eByRzGZqwHa-nCftUk9hhH9133tWeIGlfA1-8ha4VlJQ-b2WUtgnPwX7XJ8wqSbQ=s2048.png" descr="GhdVwOxn8lYTJksDS4RsOq0dKFZ7HhTb2ym8d9GPKd6iRU_2_hh2j8jEWncof_G3Q_MV5pMteJ2pF1kNKGLrBn4qV0eByRzGZqwHa-nCftUk9hhH9133tWeIGlfA1-8ha4VlJQ-b2WUtgnPwX7XJ8wqSbQ=s2048.png"/>
          <p:cNvPicPr>
            <a:picLocks noChangeAspect="1"/>
          </p:cNvPicPr>
          <p:nvPr/>
        </p:nvPicPr>
        <p:blipFill>
          <a:blip r:embed="rId2"/>
          <a:stretch>
            <a:fillRect/>
          </a:stretch>
        </p:blipFill>
        <p:spPr>
          <a:xfrm>
            <a:off x="1357312" y="8609683"/>
            <a:ext cx="10596562" cy="2349501"/>
          </a:xfrm>
          <a:prstGeom prst="rect">
            <a:avLst/>
          </a:prstGeom>
          <a:ln w="12700">
            <a:miter lim="400000"/>
          </a:ln>
        </p:spPr>
      </p:pic>
      <p:pic>
        <p:nvPicPr>
          <p:cNvPr id="398" name="dFPGLFL13ck2Z54359ofMt59V02H5Zh1P3Xg3bbiToYKhfMQTmnxbAKUyu6Bydx9erEYS6nyfcaqzSVGJ1W9irsNwv03tuxn4gFGSsi0cf-iPU5ryAlpu53mcH7omnNdjQY-EXlN8S11nN_N1qhcBVPXFQ=s2048.png" descr="dFPGLFL13ck2Z54359ofMt59V02H5Zh1P3Xg3bbiToYKhfMQTmnxbAKUyu6Bydx9erEYS6nyfcaqzSVGJ1W9irsNwv03tuxn4gFGSsi0cf-iPU5ryAlpu53mcH7omnNdjQY-EXlN8S11nN_N1qhcBVPXFQ=s2048.png"/>
          <p:cNvPicPr>
            <a:picLocks noChangeAspect="1"/>
          </p:cNvPicPr>
          <p:nvPr/>
        </p:nvPicPr>
        <p:blipFill>
          <a:blip r:embed="rId3"/>
          <a:stretch>
            <a:fillRect/>
          </a:stretch>
        </p:blipFill>
        <p:spPr>
          <a:xfrm>
            <a:off x="1357312" y="6710680"/>
            <a:ext cx="10834689" cy="2433639"/>
          </a:xfrm>
          <a:prstGeom prst="rect">
            <a:avLst/>
          </a:prstGeom>
          <a:ln w="12700">
            <a:miter lim="400000"/>
          </a:ln>
        </p:spPr>
      </p:pic>
      <p:grpSp>
        <p:nvGrpSpPr>
          <p:cNvPr id="401" name="EM algorithm uses soft assignment to calculate probabilities for cluster assignment which is a key advantage of using it in mixture models"/>
          <p:cNvGrpSpPr/>
          <p:nvPr/>
        </p:nvGrpSpPr>
        <p:grpSpPr>
          <a:xfrm>
            <a:off x="15286545" y="6390326"/>
            <a:ext cx="6348415" cy="4922840"/>
            <a:chOff x="0" y="0"/>
            <a:chExt cx="6348413" cy="4922838"/>
          </a:xfrm>
        </p:grpSpPr>
        <p:sp>
          <p:nvSpPr>
            <p:cNvPr id="399" name="Rounded Rectangle"/>
            <p:cNvSpPr/>
            <p:nvPr/>
          </p:nvSpPr>
          <p:spPr>
            <a:xfrm>
              <a:off x="0" y="0"/>
              <a:ext cx="6348413" cy="4922838"/>
            </a:xfrm>
            <a:prstGeom prst="roundRect">
              <a:avLst>
                <a:gd name="adj" fmla="val 17995"/>
              </a:avLst>
            </a:prstGeom>
            <a:solidFill>
              <a:srgbClr val="F2B3C0"/>
            </a:solidFill>
            <a:ln w="12700" cap="flat">
              <a:noFill/>
              <a:miter lim="400000"/>
            </a:ln>
            <a:effectLst/>
          </p:spPr>
          <p:txBody>
            <a:bodyPr wrap="square" lIns="50800" tIns="50800" rIns="50800" bIns="50800" numCol="1" anchor="ctr">
              <a:noAutofit/>
            </a:bodyPr>
            <a:lstStyle/>
            <a:p>
              <a:pPr indent="457200" algn="ctr" defTabSz="1130300">
                <a:defRPr>
                  <a:latin typeface="Canela Text Regular"/>
                  <a:ea typeface="Canela Text Regular"/>
                  <a:cs typeface="Canela Text Regular"/>
                  <a:sym typeface="Canela Text Regular"/>
                </a:defRPr>
              </a:pPr>
              <a:endParaRPr/>
            </a:p>
          </p:txBody>
        </p:sp>
        <p:sp>
          <p:nvSpPr>
            <p:cNvPr id="400" name="EM algorithm uses soft assignment to calculate probabilities for cluster assignment which is a key advantage of using it in mixture models"/>
            <p:cNvSpPr txBox="1"/>
            <p:nvPr/>
          </p:nvSpPr>
          <p:spPr>
            <a:xfrm>
              <a:off x="637148" y="1523171"/>
              <a:ext cx="2915986" cy="2318582"/>
            </a:xfrm>
            <a:prstGeom prst="rect">
              <a:avLst/>
            </a:prstGeom>
            <a:solidFill>
              <a:schemeClr val="accent1">
                <a:lumMod val="40000"/>
                <a:lumOff val="60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just"/>
              <a:r>
                <a:rPr lang="en-US" sz="1800" dirty="0">
                  <a:solidFill>
                    <a:srgbClr val="000000"/>
                  </a:solidFill>
                  <a:latin typeface="Calibri" panose="020F0502020204030204" pitchFamily="34" charset="0"/>
                </a:rPr>
                <a:t>AIC is a single number score that can be used to determine which of multiple models is most likely to be the best model for a given data set. It estimates models relatively.</a:t>
              </a:r>
              <a:endParaRPr lang="en-US" sz="1800" dirty="0">
                <a:solidFill>
                  <a:srgbClr val="000000"/>
                </a:solidFill>
                <a:latin typeface="Canela Bold"/>
              </a:endParaRPr>
            </a:p>
            <a:p>
              <a:pPr algn="ctr"/>
              <a:endParaRPr lang="en-US" sz="1800" i="1" dirty="0">
                <a:solidFill>
                  <a:srgbClr val="000000"/>
                </a:solidFill>
                <a:latin typeface="Calibri" panose="020F0502020204030204" pitchFamily="34" charset="0"/>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393"/>
                                        </p:tgtEl>
                                        <p:attrNameLst>
                                          <p:attrName>style.visibility</p:attrName>
                                        </p:attrNameLst>
                                      </p:cBhvr>
                                      <p:to>
                                        <p:strVal val="visible"/>
                                      </p:to>
                                    </p:set>
                                    <p:anim calcmode="lin" valueType="num">
                                      <p:cBhvr>
                                        <p:cTn id="7" dur="500" fill="hold"/>
                                        <p:tgtEl>
                                          <p:spTgt spid="393"/>
                                        </p:tgtEl>
                                        <p:attrNameLst>
                                          <p:attrName>ppt_x</p:attrName>
                                        </p:attrNameLst>
                                      </p:cBhvr>
                                      <p:tavLst>
                                        <p:tav tm="0">
                                          <p:val>
                                            <p:strVal val="0-#ppt_w/2"/>
                                          </p:val>
                                        </p:tav>
                                        <p:tav tm="100000">
                                          <p:val>
                                            <p:strVal val="#ppt_x"/>
                                          </p:val>
                                        </p:tav>
                                      </p:tavLst>
                                    </p:anim>
                                    <p:anim calcmode="lin" valueType="num">
                                      <p:cBhvr>
                                        <p:cTn id="8" dur="500" fill="hold"/>
                                        <p:tgtEl>
                                          <p:spTgt spid="39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394"/>
                                        </p:tgtEl>
                                        <p:attrNameLst>
                                          <p:attrName>style.visibility</p:attrName>
                                        </p:attrNameLst>
                                      </p:cBhvr>
                                      <p:to>
                                        <p:strVal val="visible"/>
                                      </p:to>
                                    </p:set>
                                    <p:anim calcmode="lin" valueType="num">
                                      <p:cBhvr>
                                        <p:cTn id="12" dur="500" fill="hold"/>
                                        <p:tgtEl>
                                          <p:spTgt spid="394"/>
                                        </p:tgtEl>
                                        <p:attrNameLst>
                                          <p:attrName>ppt_x</p:attrName>
                                        </p:attrNameLst>
                                      </p:cBhvr>
                                      <p:tavLst>
                                        <p:tav tm="0">
                                          <p:val>
                                            <p:strVal val="0-#ppt_w/2"/>
                                          </p:val>
                                        </p:tav>
                                        <p:tav tm="100000">
                                          <p:val>
                                            <p:strVal val="#ppt_x"/>
                                          </p:val>
                                        </p:tav>
                                      </p:tavLst>
                                    </p:anim>
                                    <p:anim calcmode="lin" valueType="num">
                                      <p:cBhvr>
                                        <p:cTn id="13" dur="500" fill="hold"/>
                                        <p:tgtEl>
                                          <p:spTgt spid="39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fill="hold" grpId="0" nodeType="clickEffect">
                                  <p:stCondLst>
                                    <p:cond delay="0"/>
                                  </p:stCondLst>
                                  <p:iterate>
                                    <p:tmAbs val="0"/>
                                  </p:iterate>
                                  <p:childTnLst>
                                    <p:set>
                                      <p:cBhvr>
                                        <p:cTn id="17" fill="hold"/>
                                        <p:tgtEl>
                                          <p:spTgt spid="396">
                                            <p:bg/>
                                          </p:spTgt>
                                        </p:tgtEl>
                                        <p:attrNameLst>
                                          <p:attrName>style.visibility</p:attrName>
                                        </p:attrNameLst>
                                      </p:cBhvr>
                                      <p:to>
                                        <p:strVal val="visible"/>
                                      </p:to>
                                    </p:set>
                                    <p:animEffect transition="in" filter="fade">
                                      <p:cBhvr>
                                        <p:cTn id="18" dur="500"/>
                                        <p:tgtEl>
                                          <p:spTgt spid="396">
                                            <p:bg/>
                                          </p:spTgt>
                                        </p:tgtEl>
                                      </p:cBhvr>
                                    </p:animEffect>
                                  </p:childTnLst>
                                </p:cTn>
                              </p:par>
                              <p:par>
                                <p:cTn id="19" presetID="10" presetClass="entr" presetSubtype="0" fill="hold" grpId="0" nodeType="withEffect">
                                  <p:stCondLst>
                                    <p:cond delay="0"/>
                                  </p:stCondLst>
                                  <p:iterate>
                                    <p:tmAbs val="0"/>
                                  </p:iterate>
                                  <p:childTnLst>
                                    <p:set>
                                      <p:cBhvr>
                                        <p:cTn id="20" fill="hold"/>
                                        <p:tgtEl>
                                          <p:spTgt spid="396">
                                            <p:txEl>
                                              <p:pRg st="0" end="0"/>
                                            </p:txEl>
                                          </p:spTgt>
                                        </p:tgtEl>
                                        <p:attrNameLst>
                                          <p:attrName>style.visibility</p:attrName>
                                        </p:attrNameLst>
                                      </p:cBhvr>
                                      <p:to>
                                        <p:strVal val="visible"/>
                                      </p:to>
                                    </p:set>
                                    <p:animEffect transition="in" filter="fade">
                                      <p:cBhvr>
                                        <p:cTn id="21" dur="500"/>
                                        <p:tgtEl>
                                          <p:spTgt spid="396">
                                            <p:txEl>
                                              <p:pRg st="0" end="0"/>
                                            </p:txEl>
                                          </p:spTgt>
                                        </p:tgtEl>
                                      </p:cBhvr>
                                    </p:animEffect>
                                  </p:childTnLst>
                                </p:cTn>
                              </p:par>
                            </p:childTnLst>
                          </p:cTn>
                        </p:par>
                        <p:par>
                          <p:cTn id="22" fill="hold">
                            <p:stCondLst>
                              <p:cond delay="500"/>
                            </p:stCondLst>
                            <p:childTnLst>
                              <p:par>
                                <p:cTn id="23" presetID="22" presetClass="entr" presetSubtype="1" fill="hold" grpId="0" nodeType="afterEffect">
                                  <p:stCondLst>
                                    <p:cond delay="0"/>
                                  </p:stCondLst>
                                  <p:iterate>
                                    <p:tmAbs val="0"/>
                                  </p:iterate>
                                  <p:childTnLst>
                                    <p:set>
                                      <p:cBhvr>
                                        <p:cTn id="24" fill="hold"/>
                                        <p:tgtEl>
                                          <p:spTgt spid="401"/>
                                        </p:tgtEl>
                                        <p:attrNameLst>
                                          <p:attrName>style.visibility</p:attrName>
                                        </p:attrNameLst>
                                      </p:cBhvr>
                                      <p:to>
                                        <p:strVal val="visible"/>
                                      </p:to>
                                    </p:set>
                                    <p:animEffect transition="in" filter="wipe(up)">
                                      <p:cBhvr>
                                        <p:cTn id="25" dur="500"/>
                                        <p:tgtEl>
                                          <p:spTgt spid="401"/>
                                        </p:tgtEl>
                                      </p:cBhvr>
                                    </p:animEffect>
                                  </p:childTnLst>
                                </p:cTn>
                              </p:par>
                            </p:childTnLst>
                          </p:cTn>
                        </p:par>
                        <p:par>
                          <p:cTn id="26" fill="hold">
                            <p:stCondLst>
                              <p:cond delay="1000"/>
                            </p:stCondLst>
                            <p:childTnLst>
                              <p:par>
                                <p:cTn id="27" presetID="2" presetClass="entr" presetSubtype="4" fill="hold" grpId="0" nodeType="afterEffect">
                                  <p:stCondLst>
                                    <p:cond delay="0"/>
                                  </p:stCondLst>
                                  <p:iterate>
                                    <p:tmAbs val="0"/>
                                  </p:iterate>
                                  <p:childTnLst>
                                    <p:set>
                                      <p:cBhvr>
                                        <p:cTn id="28" fill="hold"/>
                                        <p:tgtEl>
                                          <p:spTgt spid="395"/>
                                        </p:tgtEl>
                                        <p:attrNameLst>
                                          <p:attrName>style.visibility</p:attrName>
                                        </p:attrNameLst>
                                      </p:cBhvr>
                                      <p:to>
                                        <p:strVal val="visible"/>
                                      </p:to>
                                    </p:set>
                                    <p:anim calcmode="lin" valueType="num">
                                      <p:cBhvr>
                                        <p:cTn id="29" dur="500" fill="hold"/>
                                        <p:tgtEl>
                                          <p:spTgt spid="395"/>
                                        </p:tgtEl>
                                        <p:attrNameLst>
                                          <p:attrName>ppt_x</p:attrName>
                                        </p:attrNameLst>
                                      </p:cBhvr>
                                      <p:tavLst>
                                        <p:tav tm="0">
                                          <p:val>
                                            <p:strVal val="#ppt_x"/>
                                          </p:val>
                                        </p:tav>
                                        <p:tav tm="100000">
                                          <p:val>
                                            <p:strVal val="#ppt_x"/>
                                          </p:val>
                                        </p:tav>
                                      </p:tavLst>
                                    </p:anim>
                                    <p:anim calcmode="lin" valueType="num">
                                      <p:cBhvr>
                                        <p:cTn id="30" dur="500" fill="hold"/>
                                        <p:tgtEl>
                                          <p:spTgt spid="395"/>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4" fill="hold" grpId="0" nodeType="afterEffect">
                                  <p:stCondLst>
                                    <p:cond delay="0"/>
                                  </p:stCondLst>
                                  <p:iterate>
                                    <p:tmAbs val="0"/>
                                  </p:iterate>
                                  <p:childTnLst>
                                    <p:set>
                                      <p:cBhvr>
                                        <p:cTn id="33" fill="hold"/>
                                        <p:tgtEl>
                                          <p:spTgt spid="398"/>
                                        </p:tgtEl>
                                        <p:attrNameLst>
                                          <p:attrName>style.visibility</p:attrName>
                                        </p:attrNameLst>
                                      </p:cBhvr>
                                      <p:to>
                                        <p:strVal val="visible"/>
                                      </p:to>
                                    </p:set>
                                    <p:anim calcmode="lin" valueType="num">
                                      <p:cBhvr>
                                        <p:cTn id="34" dur="500" fill="hold"/>
                                        <p:tgtEl>
                                          <p:spTgt spid="398"/>
                                        </p:tgtEl>
                                        <p:attrNameLst>
                                          <p:attrName>ppt_x</p:attrName>
                                        </p:attrNameLst>
                                      </p:cBhvr>
                                      <p:tavLst>
                                        <p:tav tm="0">
                                          <p:val>
                                            <p:strVal val="#ppt_x"/>
                                          </p:val>
                                        </p:tav>
                                        <p:tav tm="100000">
                                          <p:val>
                                            <p:strVal val="#ppt_x"/>
                                          </p:val>
                                        </p:tav>
                                      </p:tavLst>
                                    </p:anim>
                                    <p:anim calcmode="lin" valueType="num">
                                      <p:cBhvr>
                                        <p:cTn id="35" dur="500" fill="hold"/>
                                        <p:tgtEl>
                                          <p:spTgt spid="398"/>
                                        </p:tgtEl>
                                        <p:attrNameLst>
                                          <p:attrName>ppt_y</p:attrName>
                                        </p:attrNameLst>
                                      </p:cBhvr>
                                      <p:tavLst>
                                        <p:tav tm="0">
                                          <p:val>
                                            <p:strVal val="1+#ppt_h/2"/>
                                          </p:val>
                                        </p:tav>
                                        <p:tav tm="100000">
                                          <p:val>
                                            <p:strVal val="#ppt_y"/>
                                          </p:val>
                                        </p:tav>
                                      </p:tavLst>
                                    </p:anim>
                                  </p:childTnLst>
                                </p:cTn>
                              </p:par>
                            </p:childTnLst>
                          </p:cTn>
                        </p:par>
                        <p:par>
                          <p:cTn id="36" fill="hold">
                            <p:stCondLst>
                              <p:cond delay="2000"/>
                            </p:stCondLst>
                            <p:childTnLst>
                              <p:par>
                                <p:cTn id="37" presetID="2" presetClass="entr" presetSubtype="4" fill="hold" grpId="0" nodeType="afterEffect">
                                  <p:stCondLst>
                                    <p:cond delay="0"/>
                                  </p:stCondLst>
                                  <p:iterate>
                                    <p:tmAbs val="0"/>
                                  </p:iterate>
                                  <p:childTnLst>
                                    <p:set>
                                      <p:cBhvr>
                                        <p:cTn id="38" fill="hold"/>
                                        <p:tgtEl>
                                          <p:spTgt spid="397"/>
                                        </p:tgtEl>
                                        <p:attrNameLst>
                                          <p:attrName>style.visibility</p:attrName>
                                        </p:attrNameLst>
                                      </p:cBhvr>
                                      <p:to>
                                        <p:strVal val="visible"/>
                                      </p:to>
                                    </p:set>
                                    <p:anim calcmode="lin" valueType="num">
                                      <p:cBhvr>
                                        <p:cTn id="39" dur="500" fill="hold"/>
                                        <p:tgtEl>
                                          <p:spTgt spid="397"/>
                                        </p:tgtEl>
                                        <p:attrNameLst>
                                          <p:attrName>ppt_x</p:attrName>
                                        </p:attrNameLst>
                                      </p:cBhvr>
                                      <p:tavLst>
                                        <p:tav tm="0">
                                          <p:val>
                                            <p:strVal val="#ppt_x"/>
                                          </p:val>
                                        </p:tav>
                                        <p:tav tm="100000">
                                          <p:val>
                                            <p:strVal val="#ppt_x"/>
                                          </p:val>
                                        </p:tav>
                                      </p:tavLst>
                                    </p:anim>
                                    <p:anim calcmode="lin" valueType="num">
                                      <p:cBhvr>
                                        <p:cTn id="40" dur="500" fill="hold"/>
                                        <p:tgtEl>
                                          <p:spTgt spid="3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0" animBg="1" advAuto="0"/>
      <p:bldP spid="394" grpId="0" animBg="1" advAuto="0"/>
      <p:bldP spid="395" grpId="0" animBg="1" advAuto="0"/>
      <p:bldP spid="396" grpId="0" build="p" animBg="1" advAuto="0"/>
      <p:bldP spid="397" grpId="0" animBg="1" advAuto="0"/>
      <p:bldP spid="398" grpId="0" animBg="1" advAuto="0"/>
      <p:bldP spid="401"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3" name="1_11O05G1qY2Q-gJLd8xLLCQ.png" descr="1_11O05G1qY2Q-gJLd8xLLCQ.png"/>
          <p:cNvPicPr>
            <a:picLocks noChangeAspect="1"/>
          </p:cNvPicPr>
          <p:nvPr/>
        </p:nvPicPr>
        <p:blipFill>
          <a:blip r:embed="rId2"/>
          <a:stretch>
            <a:fillRect/>
          </a:stretch>
        </p:blipFill>
        <p:spPr>
          <a:xfrm rot="5394014">
            <a:off x="13611623" y="2904175"/>
            <a:ext cx="13543456" cy="8024811"/>
          </a:xfrm>
          <a:prstGeom prst="rect">
            <a:avLst/>
          </a:prstGeom>
          <a:ln w="12700">
            <a:miter lim="400000"/>
          </a:ln>
        </p:spPr>
      </p:pic>
      <p:pic>
        <p:nvPicPr>
          <p:cNvPr id="404" name="1_11O05G1qY2Q-gJLd8xLLCQ.png" descr="1_11O05G1qY2Q-gJLd8xLLCQ.png"/>
          <p:cNvPicPr>
            <a:picLocks noChangeAspect="1"/>
          </p:cNvPicPr>
          <p:nvPr/>
        </p:nvPicPr>
        <p:blipFill>
          <a:blip r:embed="rId2"/>
          <a:stretch>
            <a:fillRect/>
          </a:stretch>
        </p:blipFill>
        <p:spPr>
          <a:xfrm rot="16177520">
            <a:off x="-2781402" y="2865116"/>
            <a:ext cx="13636626" cy="7958140"/>
          </a:xfrm>
          <a:prstGeom prst="rect">
            <a:avLst/>
          </a:prstGeom>
          <a:ln w="12700">
            <a:miter lim="400000"/>
          </a:ln>
        </p:spPr>
      </p:pic>
      <p:sp>
        <p:nvSpPr>
          <p:cNvPr id="405" name="Rectangle 18"/>
          <p:cNvSpPr/>
          <p:nvPr/>
        </p:nvSpPr>
        <p:spPr>
          <a:xfrm>
            <a:off x="0" y="467365"/>
            <a:ext cx="24384000"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406" name="Theory suggests that claim amount data will tend to…"/>
          <p:cNvSpPr txBox="1"/>
          <p:nvPr/>
        </p:nvSpPr>
        <p:spPr>
          <a:xfrm>
            <a:off x="6864674" y="2892869"/>
            <a:ext cx="10094265" cy="1164337"/>
          </a:xfrm>
          <a:prstGeom prst="rect">
            <a:avLst/>
          </a:prstGeom>
          <a:solidFill>
            <a:srgbClr val="879F6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defTabSz="825500">
              <a:defRPr sz="3200">
                <a:solidFill>
                  <a:srgbClr val="FFFFFF"/>
                </a:solidFill>
                <a:latin typeface="Graphik"/>
                <a:ea typeface="Graphik"/>
                <a:cs typeface="Graphik"/>
                <a:sym typeface="Graphik"/>
              </a:defRPr>
            </a:pPr>
            <a:r>
              <a:t>Theory suggests that claim amount data will tend to </a:t>
            </a:r>
            <a:endParaRPr>
              <a:latin typeface="Canela Text Regular"/>
              <a:ea typeface="Canela Text Regular"/>
              <a:cs typeface="Canela Text Regular"/>
              <a:sym typeface="Canela Text Regular"/>
            </a:endParaRPr>
          </a:p>
          <a:p>
            <a:pPr algn="ctr" defTabSz="825500">
              <a:defRPr sz="3200">
                <a:solidFill>
                  <a:srgbClr val="FFFFFF"/>
                </a:solidFill>
                <a:latin typeface="Graphik"/>
                <a:ea typeface="Graphik"/>
                <a:cs typeface="Graphik"/>
                <a:sym typeface="Graphik"/>
              </a:defRPr>
            </a:pPr>
            <a:r>
              <a:t>follow distributions that are positively skewed</a:t>
            </a:r>
          </a:p>
        </p:txBody>
      </p:sp>
      <p:grpSp>
        <p:nvGrpSpPr>
          <p:cNvPr id="409" name="Weibull"/>
          <p:cNvGrpSpPr/>
          <p:nvPr/>
        </p:nvGrpSpPr>
        <p:grpSpPr>
          <a:xfrm>
            <a:off x="13119100" y="9836150"/>
            <a:ext cx="2762250" cy="1270000"/>
            <a:chOff x="0" y="0"/>
            <a:chExt cx="2762250" cy="1270000"/>
          </a:xfrm>
        </p:grpSpPr>
        <p:sp>
          <p:nvSpPr>
            <p:cNvPr id="407" name="Rounded Rectangle"/>
            <p:cNvSpPr/>
            <p:nvPr/>
          </p:nvSpPr>
          <p:spPr>
            <a:xfrm>
              <a:off x="0" y="0"/>
              <a:ext cx="2762250" cy="1270000"/>
            </a:xfrm>
            <a:prstGeom prst="roundRect">
              <a:avLst>
                <a:gd name="adj" fmla="val 15000"/>
              </a:avLst>
            </a:prstGeom>
            <a:solidFill>
              <a:srgbClr val="9EB394"/>
            </a:solidFill>
            <a:ln w="12700" cap="flat">
              <a:noFill/>
              <a:miter lim="400000"/>
            </a:ln>
            <a:effectLst/>
          </p:spPr>
          <p:txBody>
            <a:bodyPr wrap="square" lIns="50800" tIns="50800" rIns="50800" bIns="50800" numCol="1" anchor="ctr">
              <a:noAutofit/>
            </a:bodyPr>
            <a:lstStyle/>
            <a:p>
              <a:pPr algn="ctr" defTabSz="825500">
                <a:defRPr>
                  <a:latin typeface="Canela Text Regular"/>
                  <a:ea typeface="Canela Text Regular"/>
                  <a:cs typeface="Canela Text Regular"/>
                  <a:sym typeface="Canela Text Regular"/>
                </a:defRPr>
              </a:pPr>
              <a:endParaRPr/>
            </a:p>
          </p:txBody>
        </p:sp>
        <p:sp>
          <p:nvSpPr>
            <p:cNvPr id="408" name="Weibull"/>
            <p:cNvSpPr txBox="1"/>
            <p:nvPr/>
          </p:nvSpPr>
          <p:spPr>
            <a:xfrm>
              <a:off x="55796" y="319532"/>
              <a:ext cx="2650658" cy="6309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825500">
                <a:defRPr sz="3200">
                  <a:latin typeface="Graphik"/>
                  <a:ea typeface="Graphik"/>
                  <a:cs typeface="Graphik"/>
                  <a:sym typeface="Graphik"/>
                </a:defRPr>
              </a:lvl1pPr>
            </a:lstStyle>
            <a:p>
              <a:r>
                <a:t>Weibull</a:t>
              </a:r>
            </a:p>
          </p:txBody>
        </p:sp>
      </p:grpSp>
      <p:grpSp>
        <p:nvGrpSpPr>
          <p:cNvPr id="412" name="Gamma"/>
          <p:cNvGrpSpPr/>
          <p:nvPr/>
        </p:nvGrpSpPr>
        <p:grpSpPr>
          <a:xfrm>
            <a:off x="7977188" y="4775200"/>
            <a:ext cx="2762251" cy="1270000"/>
            <a:chOff x="0" y="0"/>
            <a:chExt cx="2762250" cy="1270000"/>
          </a:xfrm>
        </p:grpSpPr>
        <p:sp>
          <p:nvSpPr>
            <p:cNvPr id="410" name="Rounded Rectangle"/>
            <p:cNvSpPr/>
            <p:nvPr/>
          </p:nvSpPr>
          <p:spPr>
            <a:xfrm>
              <a:off x="0" y="0"/>
              <a:ext cx="2762250" cy="1270000"/>
            </a:xfrm>
            <a:prstGeom prst="roundRect">
              <a:avLst>
                <a:gd name="adj" fmla="val 15000"/>
              </a:avLst>
            </a:prstGeom>
            <a:solidFill>
              <a:srgbClr val="9EB394"/>
            </a:solidFill>
            <a:ln w="12700" cap="flat">
              <a:noFill/>
              <a:miter lim="400000"/>
            </a:ln>
            <a:effectLst/>
          </p:spPr>
          <p:txBody>
            <a:bodyPr wrap="square" lIns="50800" tIns="50800" rIns="50800" bIns="50800" numCol="1" anchor="ctr">
              <a:noAutofit/>
            </a:bodyPr>
            <a:lstStyle/>
            <a:p>
              <a:pPr algn="ctr" defTabSz="825500">
                <a:defRPr>
                  <a:latin typeface="Canela Text Regular"/>
                  <a:ea typeface="Canela Text Regular"/>
                  <a:cs typeface="Canela Text Regular"/>
                  <a:sym typeface="Canela Text Regular"/>
                </a:defRPr>
              </a:pPr>
              <a:endParaRPr/>
            </a:p>
          </p:txBody>
        </p:sp>
        <p:sp>
          <p:nvSpPr>
            <p:cNvPr id="411" name="Gamma"/>
            <p:cNvSpPr txBox="1"/>
            <p:nvPr/>
          </p:nvSpPr>
          <p:spPr>
            <a:xfrm>
              <a:off x="55796" y="319532"/>
              <a:ext cx="2650658" cy="6309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825500">
                <a:defRPr sz="3200">
                  <a:latin typeface="Graphik"/>
                  <a:ea typeface="Graphik"/>
                  <a:cs typeface="Graphik"/>
                  <a:sym typeface="Graphik"/>
                </a:defRPr>
              </a:lvl1pPr>
            </a:lstStyle>
            <a:p>
              <a:r>
                <a:t>Gamma</a:t>
              </a:r>
            </a:p>
          </p:txBody>
        </p:sp>
      </p:grpSp>
      <p:grpSp>
        <p:nvGrpSpPr>
          <p:cNvPr id="415" name="Lognormal"/>
          <p:cNvGrpSpPr/>
          <p:nvPr/>
        </p:nvGrpSpPr>
        <p:grpSpPr>
          <a:xfrm>
            <a:off x="7977188" y="7181850"/>
            <a:ext cx="2762251" cy="1270000"/>
            <a:chOff x="0" y="0"/>
            <a:chExt cx="2762250" cy="1270000"/>
          </a:xfrm>
        </p:grpSpPr>
        <p:sp>
          <p:nvSpPr>
            <p:cNvPr id="413" name="Rounded Rectangle"/>
            <p:cNvSpPr/>
            <p:nvPr/>
          </p:nvSpPr>
          <p:spPr>
            <a:xfrm>
              <a:off x="0" y="0"/>
              <a:ext cx="2762250" cy="1270000"/>
            </a:xfrm>
            <a:prstGeom prst="roundRect">
              <a:avLst>
                <a:gd name="adj" fmla="val 15000"/>
              </a:avLst>
            </a:prstGeom>
            <a:solidFill>
              <a:srgbClr val="9EB394"/>
            </a:solidFill>
            <a:ln w="12700" cap="flat">
              <a:noFill/>
              <a:miter lim="400000"/>
            </a:ln>
            <a:effectLst/>
          </p:spPr>
          <p:txBody>
            <a:bodyPr wrap="square" lIns="50800" tIns="50800" rIns="50800" bIns="50800" numCol="1" anchor="ctr">
              <a:noAutofit/>
            </a:bodyPr>
            <a:lstStyle/>
            <a:p>
              <a:pPr algn="ctr" defTabSz="825500">
                <a:defRPr>
                  <a:latin typeface="Canela Text Regular"/>
                  <a:ea typeface="Canela Text Regular"/>
                  <a:cs typeface="Canela Text Regular"/>
                  <a:sym typeface="Canela Text Regular"/>
                </a:defRPr>
              </a:pPr>
              <a:endParaRPr/>
            </a:p>
          </p:txBody>
        </p:sp>
        <p:sp>
          <p:nvSpPr>
            <p:cNvPr id="414" name="Lognormal"/>
            <p:cNvSpPr txBox="1"/>
            <p:nvPr/>
          </p:nvSpPr>
          <p:spPr>
            <a:xfrm>
              <a:off x="55796" y="319532"/>
              <a:ext cx="2650658" cy="6309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825500">
                <a:defRPr sz="3200">
                  <a:latin typeface="Graphik"/>
                  <a:ea typeface="Graphik"/>
                  <a:cs typeface="Graphik"/>
                  <a:sym typeface="Graphik"/>
                </a:defRPr>
              </a:lvl1pPr>
            </a:lstStyle>
            <a:p>
              <a:r>
                <a:t>Lognormal</a:t>
              </a:r>
            </a:p>
          </p:txBody>
        </p:sp>
      </p:grpSp>
      <p:grpSp>
        <p:nvGrpSpPr>
          <p:cNvPr id="418" name="Lognormal"/>
          <p:cNvGrpSpPr/>
          <p:nvPr/>
        </p:nvGrpSpPr>
        <p:grpSpPr>
          <a:xfrm>
            <a:off x="13119100" y="7181850"/>
            <a:ext cx="2762250" cy="1270000"/>
            <a:chOff x="0" y="0"/>
            <a:chExt cx="2762250" cy="1270000"/>
          </a:xfrm>
        </p:grpSpPr>
        <p:sp>
          <p:nvSpPr>
            <p:cNvPr id="416" name="Rounded Rectangle"/>
            <p:cNvSpPr/>
            <p:nvPr/>
          </p:nvSpPr>
          <p:spPr>
            <a:xfrm>
              <a:off x="0" y="0"/>
              <a:ext cx="2762250" cy="1270000"/>
            </a:xfrm>
            <a:prstGeom prst="roundRect">
              <a:avLst>
                <a:gd name="adj" fmla="val 15000"/>
              </a:avLst>
            </a:prstGeom>
            <a:solidFill>
              <a:srgbClr val="9EB394"/>
            </a:solidFill>
            <a:ln w="12700" cap="flat">
              <a:noFill/>
              <a:miter lim="400000"/>
            </a:ln>
            <a:effectLst/>
          </p:spPr>
          <p:txBody>
            <a:bodyPr wrap="square" lIns="50800" tIns="50800" rIns="50800" bIns="50800" numCol="1" anchor="ctr">
              <a:noAutofit/>
            </a:bodyPr>
            <a:lstStyle/>
            <a:p>
              <a:pPr algn="ctr" defTabSz="825500">
                <a:defRPr>
                  <a:latin typeface="Canela Text Regular"/>
                  <a:ea typeface="Canela Text Regular"/>
                  <a:cs typeface="Canela Text Regular"/>
                  <a:sym typeface="Canela Text Regular"/>
                </a:defRPr>
              </a:pPr>
              <a:endParaRPr/>
            </a:p>
          </p:txBody>
        </p:sp>
        <p:sp>
          <p:nvSpPr>
            <p:cNvPr id="417" name="Lognormal"/>
            <p:cNvSpPr txBox="1"/>
            <p:nvPr/>
          </p:nvSpPr>
          <p:spPr>
            <a:xfrm>
              <a:off x="55796" y="319532"/>
              <a:ext cx="2650658" cy="6309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825500">
                <a:defRPr sz="3200">
                  <a:latin typeface="Graphik"/>
                  <a:ea typeface="Graphik"/>
                  <a:cs typeface="Graphik"/>
                  <a:sym typeface="Graphik"/>
                </a:defRPr>
              </a:lvl1pPr>
            </a:lstStyle>
            <a:p>
              <a:r>
                <a:t>Lognormal</a:t>
              </a:r>
            </a:p>
          </p:txBody>
        </p:sp>
      </p:grpSp>
      <p:grpSp>
        <p:nvGrpSpPr>
          <p:cNvPr id="421" name="Gamma"/>
          <p:cNvGrpSpPr/>
          <p:nvPr/>
        </p:nvGrpSpPr>
        <p:grpSpPr>
          <a:xfrm>
            <a:off x="13119100" y="4775200"/>
            <a:ext cx="2762250" cy="1270000"/>
            <a:chOff x="0" y="0"/>
            <a:chExt cx="2762250" cy="1270000"/>
          </a:xfrm>
        </p:grpSpPr>
        <p:sp>
          <p:nvSpPr>
            <p:cNvPr id="419" name="Rounded Rectangle"/>
            <p:cNvSpPr/>
            <p:nvPr/>
          </p:nvSpPr>
          <p:spPr>
            <a:xfrm>
              <a:off x="0" y="0"/>
              <a:ext cx="2762250" cy="1270000"/>
            </a:xfrm>
            <a:prstGeom prst="roundRect">
              <a:avLst>
                <a:gd name="adj" fmla="val 15000"/>
              </a:avLst>
            </a:prstGeom>
            <a:solidFill>
              <a:srgbClr val="9EB394"/>
            </a:solidFill>
            <a:ln w="12700" cap="flat">
              <a:noFill/>
              <a:miter lim="400000"/>
            </a:ln>
            <a:effectLst/>
          </p:spPr>
          <p:txBody>
            <a:bodyPr wrap="square" lIns="50800" tIns="50800" rIns="50800" bIns="50800" numCol="1" anchor="ctr">
              <a:noAutofit/>
            </a:bodyPr>
            <a:lstStyle/>
            <a:p>
              <a:pPr algn="ctr" defTabSz="825500">
                <a:defRPr>
                  <a:latin typeface="Canela Text Regular"/>
                  <a:ea typeface="Canela Text Regular"/>
                  <a:cs typeface="Canela Text Regular"/>
                  <a:sym typeface="Canela Text Regular"/>
                </a:defRPr>
              </a:pPr>
              <a:endParaRPr/>
            </a:p>
          </p:txBody>
        </p:sp>
        <p:sp>
          <p:nvSpPr>
            <p:cNvPr id="420" name="Gamma"/>
            <p:cNvSpPr txBox="1"/>
            <p:nvPr/>
          </p:nvSpPr>
          <p:spPr>
            <a:xfrm>
              <a:off x="55796" y="319532"/>
              <a:ext cx="2650658" cy="6309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825500">
                <a:defRPr sz="3200">
                  <a:latin typeface="Graphik"/>
                  <a:ea typeface="Graphik"/>
                  <a:cs typeface="Graphik"/>
                  <a:sym typeface="Graphik"/>
                </a:defRPr>
              </a:lvl1pPr>
            </a:lstStyle>
            <a:p>
              <a:r>
                <a:t>Gamma</a:t>
              </a:r>
            </a:p>
          </p:txBody>
        </p:sp>
      </p:grpSp>
      <p:grpSp>
        <p:nvGrpSpPr>
          <p:cNvPr id="424" name="Weibull"/>
          <p:cNvGrpSpPr/>
          <p:nvPr/>
        </p:nvGrpSpPr>
        <p:grpSpPr>
          <a:xfrm>
            <a:off x="7977188" y="9836150"/>
            <a:ext cx="2762251" cy="1270000"/>
            <a:chOff x="0" y="0"/>
            <a:chExt cx="2762250" cy="1270000"/>
          </a:xfrm>
        </p:grpSpPr>
        <p:sp>
          <p:nvSpPr>
            <p:cNvPr id="422" name="Rounded Rectangle"/>
            <p:cNvSpPr/>
            <p:nvPr/>
          </p:nvSpPr>
          <p:spPr>
            <a:xfrm>
              <a:off x="0" y="0"/>
              <a:ext cx="2762250" cy="1270000"/>
            </a:xfrm>
            <a:prstGeom prst="roundRect">
              <a:avLst>
                <a:gd name="adj" fmla="val 15000"/>
              </a:avLst>
            </a:prstGeom>
            <a:solidFill>
              <a:srgbClr val="9EB394"/>
            </a:solidFill>
            <a:ln w="12700" cap="flat">
              <a:noFill/>
              <a:miter lim="400000"/>
            </a:ln>
            <a:effectLst/>
          </p:spPr>
          <p:txBody>
            <a:bodyPr wrap="square" lIns="50800" tIns="50800" rIns="50800" bIns="50800" numCol="1" anchor="ctr">
              <a:noAutofit/>
            </a:bodyPr>
            <a:lstStyle/>
            <a:p>
              <a:pPr algn="ctr" defTabSz="825500">
                <a:defRPr>
                  <a:latin typeface="Canela Text Regular"/>
                  <a:ea typeface="Canela Text Regular"/>
                  <a:cs typeface="Canela Text Regular"/>
                  <a:sym typeface="Canela Text Regular"/>
                </a:defRPr>
              </a:pPr>
              <a:endParaRPr/>
            </a:p>
          </p:txBody>
        </p:sp>
        <p:sp>
          <p:nvSpPr>
            <p:cNvPr id="423" name="Weibull"/>
            <p:cNvSpPr txBox="1"/>
            <p:nvPr/>
          </p:nvSpPr>
          <p:spPr>
            <a:xfrm>
              <a:off x="55796" y="319532"/>
              <a:ext cx="2650658" cy="6309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825500">
                <a:defRPr sz="3200">
                  <a:latin typeface="Graphik"/>
                  <a:ea typeface="Graphik"/>
                  <a:cs typeface="Graphik"/>
                  <a:sym typeface="Graphik"/>
                </a:defRPr>
              </a:lvl1pPr>
            </a:lstStyle>
            <a:p>
              <a:r>
                <a:t>Weibull</a:t>
              </a:r>
            </a:p>
          </p:txBody>
        </p:sp>
      </p:grpSp>
      <p:sp>
        <p:nvSpPr>
          <p:cNvPr id="425" name="Connection Line"/>
          <p:cNvSpPr/>
          <p:nvPr/>
        </p:nvSpPr>
        <p:spPr>
          <a:xfrm>
            <a:off x="10620584" y="6045198"/>
            <a:ext cx="2498517" cy="1287044"/>
          </a:xfrm>
          <a:prstGeom prst="line">
            <a:avLst/>
          </a:prstGeom>
          <a:ln w="25400">
            <a:solidFill>
              <a:srgbClr val="000000"/>
            </a:solidFill>
            <a:miter lim="400000"/>
          </a:ln>
        </p:spPr>
        <p:txBody>
          <a:bodyPr lIns="45718" tIns="45718" rIns="45718" bIns="45718"/>
          <a:lstStyle/>
          <a:p>
            <a:endParaRPr/>
          </a:p>
        </p:txBody>
      </p:sp>
      <p:sp>
        <p:nvSpPr>
          <p:cNvPr id="443" name="Connection Line"/>
          <p:cNvSpPr/>
          <p:nvPr/>
        </p:nvSpPr>
        <p:spPr>
          <a:xfrm>
            <a:off x="10739438" y="7816850"/>
            <a:ext cx="2379662" cy="1"/>
          </a:xfrm>
          <a:custGeom>
            <a:avLst/>
            <a:gdLst/>
            <a:ahLst/>
            <a:cxnLst>
              <a:cxn ang="0">
                <a:pos x="wd2" y="hd2"/>
              </a:cxn>
              <a:cxn ang="5400000">
                <a:pos x="wd2" y="hd2"/>
              </a:cxn>
              <a:cxn ang="10800000">
                <a:pos x="wd2" y="hd2"/>
              </a:cxn>
              <a:cxn ang="16200000">
                <a:pos x="wd2" y="hd2"/>
              </a:cxn>
            </a:cxnLst>
            <a:rect l="0" t="0" r="r" b="b"/>
            <a:pathLst>
              <a:path w="21600" h="10800" extrusionOk="0">
                <a:moveTo>
                  <a:pt x="0" y="0"/>
                </a:moveTo>
                <a:cubicBezTo>
                  <a:pt x="7200" y="21600"/>
                  <a:pt x="14400" y="10800"/>
                  <a:pt x="21600" y="0"/>
                </a:cubicBezTo>
              </a:path>
            </a:pathLst>
          </a:custGeom>
          <a:ln w="25400">
            <a:solidFill>
              <a:srgbClr val="000000"/>
            </a:solidFill>
            <a:miter lim="400000"/>
          </a:ln>
        </p:spPr>
        <p:txBody>
          <a:bodyPr/>
          <a:lstStyle/>
          <a:p>
            <a:endParaRPr/>
          </a:p>
        </p:txBody>
      </p:sp>
      <p:sp>
        <p:nvSpPr>
          <p:cNvPr id="427" name="Connection Line"/>
          <p:cNvSpPr/>
          <p:nvPr/>
        </p:nvSpPr>
        <p:spPr>
          <a:xfrm>
            <a:off x="10175630" y="6045200"/>
            <a:ext cx="4324595" cy="3790951"/>
          </a:xfrm>
          <a:prstGeom prst="line">
            <a:avLst/>
          </a:prstGeom>
          <a:ln w="25400">
            <a:solidFill>
              <a:srgbClr val="000000"/>
            </a:solidFill>
            <a:miter lim="400000"/>
          </a:ln>
        </p:spPr>
        <p:txBody>
          <a:bodyPr lIns="45718" tIns="45718" rIns="45718" bIns="45718"/>
          <a:lstStyle/>
          <a:p>
            <a:endParaRPr/>
          </a:p>
        </p:txBody>
      </p:sp>
      <p:sp>
        <p:nvSpPr>
          <p:cNvPr id="444" name="Connection Line"/>
          <p:cNvSpPr/>
          <p:nvPr/>
        </p:nvSpPr>
        <p:spPr>
          <a:xfrm>
            <a:off x="10003471" y="6045200"/>
            <a:ext cx="3851596" cy="37909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25400">
            <a:solidFill>
              <a:srgbClr val="000000"/>
            </a:solidFill>
            <a:miter lim="400000"/>
          </a:ln>
        </p:spPr>
        <p:txBody>
          <a:bodyPr/>
          <a:lstStyle/>
          <a:p>
            <a:endParaRPr/>
          </a:p>
        </p:txBody>
      </p:sp>
      <p:sp>
        <p:nvSpPr>
          <p:cNvPr id="429" name="Connection Line"/>
          <p:cNvSpPr/>
          <p:nvPr/>
        </p:nvSpPr>
        <p:spPr>
          <a:xfrm flipV="1">
            <a:off x="10679479" y="5797551"/>
            <a:ext cx="2416176" cy="1384300"/>
          </a:xfrm>
          <a:prstGeom prst="line">
            <a:avLst/>
          </a:prstGeom>
          <a:ln w="25400">
            <a:solidFill>
              <a:srgbClr val="000000"/>
            </a:solidFill>
            <a:miter lim="400000"/>
          </a:ln>
        </p:spPr>
        <p:txBody>
          <a:bodyPr lIns="45718" tIns="45718" rIns="45718" bIns="45718"/>
          <a:lstStyle/>
          <a:p>
            <a:endParaRPr/>
          </a:p>
        </p:txBody>
      </p:sp>
      <p:sp>
        <p:nvSpPr>
          <p:cNvPr id="445" name="Connection Line"/>
          <p:cNvSpPr/>
          <p:nvPr/>
        </p:nvSpPr>
        <p:spPr>
          <a:xfrm>
            <a:off x="10582668" y="8448873"/>
            <a:ext cx="2693202" cy="13902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5400">
            <a:solidFill>
              <a:srgbClr val="000000"/>
            </a:solidFill>
            <a:miter lim="400000"/>
          </a:ln>
        </p:spPr>
        <p:txBody>
          <a:bodyPr/>
          <a:lstStyle/>
          <a:p>
            <a:endParaRPr/>
          </a:p>
        </p:txBody>
      </p:sp>
      <p:sp>
        <p:nvSpPr>
          <p:cNvPr id="431" name="Connection Line"/>
          <p:cNvSpPr/>
          <p:nvPr/>
        </p:nvSpPr>
        <p:spPr>
          <a:xfrm flipV="1">
            <a:off x="10739438" y="8318499"/>
            <a:ext cx="3535989" cy="2152651"/>
          </a:xfrm>
          <a:prstGeom prst="line">
            <a:avLst/>
          </a:prstGeom>
          <a:ln w="25400">
            <a:solidFill>
              <a:srgbClr val="000000"/>
            </a:solidFill>
            <a:miter lim="400000"/>
          </a:ln>
        </p:spPr>
        <p:txBody>
          <a:bodyPr lIns="45718" tIns="45718" rIns="45718" bIns="45718"/>
          <a:lstStyle/>
          <a:p>
            <a:endParaRPr/>
          </a:p>
        </p:txBody>
      </p:sp>
      <p:grpSp>
        <p:nvGrpSpPr>
          <p:cNvPr id="434" name="Normal"/>
          <p:cNvGrpSpPr/>
          <p:nvPr/>
        </p:nvGrpSpPr>
        <p:grpSpPr>
          <a:xfrm>
            <a:off x="7940675" y="11704638"/>
            <a:ext cx="2762250" cy="1270001"/>
            <a:chOff x="0" y="0"/>
            <a:chExt cx="2762250" cy="1270000"/>
          </a:xfrm>
        </p:grpSpPr>
        <p:sp>
          <p:nvSpPr>
            <p:cNvPr id="432" name="Rounded Rectangle"/>
            <p:cNvSpPr/>
            <p:nvPr/>
          </p:nvSpPr>
          <p:spPr>
            <a:xfrm>
              <a:off x="0" y="0"/>
              <a:ext cx="2762250" cy="1270000"/>
            </a:xfrm>
            <a:prstGeom prst="roundRect">
              <a:avLst>
                <a:gd name="adj" fmla="val 15000"/>
              </a:avLst>
            </a:prstGeom>
            <a:solidFill>
              <a:srgbClr val="9EB394"/>
            </a:solidFill>
            <a:ln w="12700" cap="flat">
              <a:noFill/>
              <a:miter lim="400000"/>
            </a:ln>
            <a:effectLst/>
          </p:spPr>
          <p:txBody>
            <a:bodyPr wrap="square" lIns="50800" tIns="50800" rIns="50800" bIns="50800" numCol="1" anchor="ctr">
              <a:noAutofit/>
            </a:bodyPr>
            <a:lstStyle/>
            <a:p>
              <a:pPr algn="ctr" defTabSz="825500">
                <a:defRPr>
                  <a:latin typeface="Canela Text Regular"/>
                  <a:ea typeface="Canela Text Regular"/>
                  <a:cs typeface="Canela Text Regular"/>
                  <a:sym typeface="Canela Text Regular"/>
                </a:defRPr>
              </a:pPr>
              <a:endParaRPr/>
            </a:p>
          </p:txBody>
        </p:sp>
        <p:sp>
          <p:nvSpPr>
            <p:cNvPr id="433" name="Normal"/>
            <p:cNvSpPr txBox="1"/>
            <p:nvPr/>
          </p:nvSpPr>
          <p:spPr>
            <a:xfrm>
              <a:off x="55796" y="319532"/>
              <a:ext cx="2650658" cy="6309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825500">
                <a:defRPr sz="3200">
                  <a:latin typeface="Graphik"/>
                  <a:ea typeface="Graphik"/>
                  <a:cs typeface="Graphik"/>
                  <a:sym typeface="Graphik"/>
                </a:defRPr>
              </a:lvl1pPr>
            </a:lstStyle>
            <a:p>
              <a:r>
                <a:t>Normal</a:t>
              </a:r>
            </a:p>
          </p:txBody>
        </p:sp>
      </p:grpSp>
      <p:grpSp>
        <p:nvGrpSpPr>
          <p:cNvPr id="437" name="Normal"/>
          <p:cNvGrpSpPr/>
          <p:nvPr/>
        </p:nvGrpSpPr>
        <p:grpSpPr>
          <a:xfrm>
            <a:off x="13082587" y="11704638"/>
            <a:ext cx="2762251" cy="1270001"/>
            <a:chOff x="0" y="0"/>
            <a:chExt cx="2762250" cy="1270000"/>
          </a:xfrm>
        </p:grpSpPr>
        <p:sp>
          <p:nvSpPr>
            <p:cNvPr id="435" name="Rounded Rectangle"/>
            <p:cNvSpPr/>
            <p:nvPr/>
          </p:nvSpPr>
          <p:spPr>
            <a:xfrm>
              <a:off x="0" y="0"/>
              <a:ext cx="2762250" cy="1270000"/>
            </a:xfrm>
            <a:prstGeom prst="roundRect">
              <a:avLst>
                <a:gd name="adj" fmla="val 15000"/>
              </a:avLst>
            </a:prstGeom>
            <a:solidFill>
              <a:srgbClr val="9EB394"/>
            </a:solidFill>
            <a:ln w="12700" cap="flat">
              <a:noFill/>
              <a:miter lim="400000"/>
            </a:ln>
            <a:effectLst/>
          </p:spPr>
          <p:txBody>
            <a:bodyPr wrap="square" lIns="50800" tIns="50800" rIns="50800" bIns="50800" numCol="1" anchor="ctr">
              <a:noAutofit/>
            </a:bodyPr>
            <a:lstStyle/>
            <a:p>
              <a:pPr algn="ctr" defTabSz="825500">
                <a:defRPr>
                  <a:latin typeface="Canela Text Regular"/>
                  <a:ea typeface="Canela Text Regular"/>
                  <a:cs typeface="Canela Text Regular"/>
                  <a:sym typeface="Canela Text Regular"/>
                </a:defRPr>
              </a:pPr>
              <a:endParaRPr/>
            </a:p>
          </p:txBody>
        </p:sp>
        <p:sp>
          <p:nvSpPr>
            <p:cNvPr id="436" name="Normal"/>
            <p:cNvSpPr txBox="1"/>
            <p:nvPr/>
          </p:nvSpPr>
          <p:spPr>
            <a:xfrm>
              <a:off x="55796" y="319532"/>
              <a:ext cx="2650658" cy="6309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825500">
                <a:defRPr sz="3200">
                  <a:latin typeface="Graphik"/>
                  <a:ea typeface="Graphik"/>
                  <a:cs typeface="Graphik"/>
                  <a:sym typeface="Graphik"/>
                </a:defRPr>
              </a:lvl1pPr>
            </a:lstStyle>
            <a:p>
              <a:r>
                <a:t>Normal</a:t>
              </a:r>
            </a:p>
          </p:txBody>
        </p:sp>
      </p:grpSp>
      <p:sp>
        <p:nvSpPr>
          <p:cNvPr id="446" name="Connection Line"/>
          <p:cNvSpPr/>
          <p:nvPr/>
        </p:nvSpPr>
        <p:spPr>
          <a:xfrm>
            <a:off x="10702924" y="12339638"/>
            <a:ext cx="2379664"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25400">
            <a:solidFill>
              <a:srgbClr val="000000"/>
            </a:solidFill>
            <a:miter lim="400000"/>
          </a:ln>
        </p:spPr>
        <p:txBody>
          <a:bodyPr/>
          <a:lstStyle/>
          <a:p>
            <a:endParaRPr/>
          </a:p>
        </p:txBody>
      </p:sp>
      <p:grpSp>
        <p:nvGrpSpPr>
          <p:cNvPr id="441" name="Weibull"/>
          <p:cNvGrpSpPr/>
          <p:nvPr/>
        </p:nvGrpSpPr>
        <p:grpSpPr>
          <a:xfrm>
            <a:off x="7977188" y="10148888"/>
            <a:ext cx="2762251" cy="957263"/>
            <a:chOff x="0" y="0"/>
            <a:chExt cx="2762250" cy="957262"/>
          </a:xfrm>
        </p:grpSpPr>
        <p:sp>
          <p:nvSpPr>
            <p:cNvPr id="439" name="Rounded Rectangle"/>
            <p:cNvSpPr/>
            <p:nvPr/>
          </p:nvSpPr>
          <p:spPr>
            <a:xfrm>
              <a:off x="0" y="0"/>
              <a:ext cx="2762250" cy="957263"/>
            </a:xfrm>
            <a:prstGeom prst="roundRect">
              <a:avLst>
                <a:gd name="adj" fmla="val 15000"/>
              </a:avLst>
            </a:prstGeom>
            <a:solidFill>
              <a:srgbClr val="9EB394"/>
            </a:solidFill>
            <a:ln w="12700" cap="flat">
              <a:noFill/>
              <a:miter lim="400000"/>
            </a:ln>
            <a:effectLst/>
          </p:spPr>
          <p:txBody>
            <a:bodyPr wrap="square" lIns="50800" tIns="50800" rIns="50800" bIns="50800" numCol="1" anchor="ctr">
              <a:noAutofit/>
            </a:bodyPr>
            <a:lstStyle/>
            <a:p>
              <a:pPr algn="ctr" defTabSz="825500">
                <a:defRPr>
                  <a:latin typeface="Canela Text Regular"/>
                  <a:ea typeface="Canela Text Regular"/>
                  <a:cs typeface="Canela Text Regular"/>
                  <a:sym typeface="Canela Text Regular"/>
                </a:defRPr>
              </a:pPr>
              <a:endParaRPr/>
            </a:p>
          </p:txBody>
        </p:sp>
        <p:sp>
          <p:nvSpPr>
            <p:cNvPr id="440" name="Weibull"/>
            <p:cNvSpPr txBox="1"/>
            <p:nvPr/>
          </p:nvSpPr>
          <p:spPr>
            <a:xfrm>
              <a:off x="42055" y="163163"/>
              <a:ext cx="2678140" cy="6309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825500">
                <a:defRPr sz="3200">
                  <a:latin typeface="Graphik"/>
                  <a:ea typeface="Graphik"/>
                  <a:cs typeface="Graphik"/>
                  <a:sym typeface="Graphik"/>
                </a:defRPr>
              </a:lvl1pPr>
            </a:lstStyle>
            <a:p>
              <a:r>
                <a:t>Weibull</a:t>
              </a:r>
            </a:p>
          </p:txBody>
        </p:sp>
      </p:grpSp>
      <p:sp>
        <p:nvSpPr>
          <p:cNvPr id="442" name="FITS"/>
          <p:cNvSpPr txBox="1">
            <a:spLocks noGrp="1"/>
          </p:cNvSpPr>
          <p:nvPr>
            <p:ph type="title"/>
          </p:nvPr>
        </p:nvSpPr>
        <p:spPr>
          <a:xfrm>
            <a:off x="1219200" y="603250"/>
            <a:ext cx="21945601" cy="1727201"/>
          </a:xfrm>
          <a:prstGeom prst="rect">
            <a:avLst/>
          </a:prstGeom>
        </p:spPr>
        <p:txBody>
          <a:bodyPr/>
          <a:lstStyle>
            <a:lvl1pPr>
              <a:defRPr spc="-100"/>
            </a:lvl1pPr>
          </a:lstStyle>
          <a:p>
            <a:r>
              <a:t>Distributions Investigated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p:tmAbs val="0"/>
                                  </p:iterate>
                                  <p:childTnLst>
                                    <p:set>
                                      <p:cBhvr>
                                        <p:cTn id="6" fill="hold"/>
                                        <p:tgtEl>
                                          <p:spTgt spid="442"/>
                                        </p:tgtEl>
                                        <p:attrNameLst>
                                          <p:attrName>style.visibility</p:attrName>
                                        </p:attrNameLst>
                                      </p:cBhvr>
                                      <p:to>
                                        <p:strVal val="visible"/>
                                      </p:to>
                                    </p:set>
                                    <p:anim calcmode="lin" valueType="num">
                                      <p:cBhvr>
                                        <p:cTn id="7" dur="500" fill="hold"/>
                                        <p:tgtEl>
                                          <p:spTgt spid="442"/>
                                        </p:tgtEl>
                                        <p:attrNameLst>
                                          <p:attrName>ppt_x</p:attrName>
                                        </p:attrNameLst>
                                      </p:cBhvr>
                                      <p:tavLst>
                                        <p:tav tm="0">
                                          <p:val>
                                            <p:strVal val="0-#ppt_w/2"/>
                                          </p:val>
                                        </p:tav>
                                        <p:tav tm="100000">
                                          <p:val>
                                            <p:strVal val="#ppt_x"/>
                                          </p:val>
                                        </p:tav>
                                      </p:tavLst>
                                    </p:anim>
                                    <p:anim calcmode="lin" valueType="num">
                                      <p:cBhvr>
                                        <p:cTn id="8" dur="500" fill="hold"/>
                                        <p:tgtEl>
                                          <p:spTgt spid="4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Rectangle 1"/>
          <p:cNvSpPr/>
          <p:nvPr/>
        </p:nvSpPr>
        <p:spPr>
          <a:xfrm>
            <a:off x="0" y="397027"/>
            <a:ext cx="24384000"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pic>
        <p:nvPicPr>
          <p:cNvPr id="449" name="800px-Lognormal_distribution_PDF.png" descr="800px-Lognormal_distribution_PDF.png"/>
          <p:cNvPicPr>
            <a:picLocks noChangeAspect="1"/>
          </p:cNvPicPr>
          <p:nvPr/>
        </p:nvPicPr>
        <p:blipFill>
          <a:blip r:embed="rId2"/>
          <a:stretch>
            <a:fillRect/>
          </a:stretch>
        </p:blipFill>
        <p:spPr>
          <a:xfrm>
            <a:off x="17265650" y="3919537"/>
            <a:ext cx="6761164" cy="5070476"/>
          </a:xfrm>
          <a:prstGeom prst="rect">
            <a:avLst/>
          </a:prstGeom>
          <a:ln w="12700">
            <a:miter lim="400000"/>
          </a:ln>
        </p:spPr>
      </p:pic>
      <p:sp>
        <p:nvSpPr>
          <p:cNvPr id="450" name="Distributions Investigated"/>
          <p:cNvSpPr txBox="1">
            <a:spLocks noGrp="1"/>
          </p:cNvSpPr>
          <p:nvPr>
            <p:ph type="title"/>
          </p:nvPr>
        </p:nvSpPr>
        <p:spPr>
          <a:xfrm>
            <a:off x="1054100" y="603250"/>
            <a:ext cx="21945600" cy="1727201"/>
          </a:xfrm>
          <a:prstGeom prst="rect">
            <a:avLst/>
          </a:prstGeom>
        </p:spPr>
        <p:txBody>
          <a:bodyPr/>
          <a:lstStyle>
            <a:lvl1pPr>
              <a:defRPr spc="-100"/>
            </a:lvl1pPr>
          </a:lstStyle>
          <a:p>
            <a:r>
              <a:t>Distributions Investigated</a:t>
            </a:r>
          </a:p>
        </p:txBody>
      </p:sp>
      <p:grpSp>
        <p:nvGrpSpPr>
          <p:cNvPr id="453" name="k &gt; 0 shape parameter…"/>
          <p:cNvGrpSpPr/>
          <p:nvPr/>
        </p:nvGrpSpPr>
        <p:grpSpPr>
          <a:xfrm>
            <a:off x="5880100" y="9645650"/>
            <a:ext cx="5349875" cy="3916363"/>
            <a:chOff x="0" y="0"/>
            <a:chExt cx="5349875" cy="3916362"/>
          </a:xfrm>
        </p:grpSpPr>
        <p:sp>
          <p:nvSpPr>
            <p:cNvPr id="451" name="Rounded Rectangle"/>
            <p:cNvSpPr/>
            <p:nvPr/>
          </p:nvSpPr>
          <p:spPr>
            <a:xfrm>
              <a:off x="0" y="0"/>
              <a:ext cx="5349875" cy="3916363"/>
            </a:xfrm>
            <a:prstGeom prst="roundRect">
              <a:avLst>
                <a:gd name="adj" fmla="val 11509"/>
              </a:avLst>
            </a:prstGeom>
            <a:solidFill>
              <a:srgbClr val="942192">
                <a:alpha val="29411"/>
              </a:srgbClr>
            </a:solidFill>
            <a:ln w="12700" cap="flat">
              <a:noFill/>
              <a:miter lim="400000"/>
            </a:ln>
            <a:effectLst/>
          </p:spPr>
          <p:txBody>
            <a:bodyPr wrap="square" lIns="50800" tIns="50800" rIns="50800" bIns="50800" numCol="1" anchor="ctr">
              <a:noAutofit/>
            </a:bodyPr>
            <a:lstStyle/>
            <a:p>
              <a:pPr defTabSz="1130300">
                <a:defRPr>
                  <a:latin typeface="Canela Text Regular"/>
                  <a:ea typeface="Canela Text Regular"/>
                  <a:cs typeface="Canela Text Regular"/>
                  <a:sym typeface="Canela Text Regular"/>
                </a:defRPr>
              </a:pPr>
              <a:endParaRPr/>
            </a:p>
          </p:txBody>
        </p:sp>
        <p:sp>
          <p:nvSpPr>
            <p:cNvPr id="452" name="k &gt; 0 shape parameter…"/>
            <p:cNvSpPr txBox="1"/>
            <p:nvPr/>
          </p:nvSpPr>
          <p:spPr>
            <a:xfrm>
              <a:off x="132015" y="840585"/>
              <a:ext cx="5085845" cy="22351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396875" indent="-396875" defTabSz="1130300">
                <a:buSzPct val="150000"/>
                <a:buChar char="•"/>
                <a:defRPr sz="3200">
                  <a:latin typeface="Graphik"/>
                  <a:ea typeface="Graphik"/>
                  <a:cs typeface="Graphik"/>
                  <a:sym typeface="Graphik"/>
                </a:defRPr>
              </a:pPr>
              <a:endParaRPr/>
            </a:p>
            <a:p>
              <a:pPr marL="396875" indent="-396875" defTabSz="1130300">
                <a:buSzPct val="150000"/>
                <a:buChar char="•"/>
                <a:defRPr sz="3200">
                  <a:latin typeface="Graphik"/>
                  <a:ea typeface="Graphik"/>
                  <a:cs typeface="Graphik"/>
                  <a:sym typeface="Graphik"/>
                </a:defRPr>
              </a:pPr>
              <a:endParaRPr/>
            </a:p>
            <a:p>
              <a:pPr marL="396875" indent="-396875" defTabSz="1130300">
                <a:buSzPct val="150000"/>
                <a:buChar char="•"/>
                <a:defRPr sz="3200">
                  <a:latin typeface="Graphik"/>
                  <a:ea typeface="Graphik"/>
                  <a:cs typeface="Graphik"/>
                  <a:sym typeface="Graphik"/>
                </a:defRPr>
              </a:pPr>
              <a:r>
                <a:t>k &gt; 0 shape parameter </a:t>
              </a:r>
              <a:endParaRPr>
                <a:latin typeface="Canela Text Regular"/>
                <a:ea typeface="Canela Text Regular"/>
                <a:cs typeface="Canela Text Regular"/>
                <a:sym typeface="Canela Text Regular"/>
              </a:endParaRPr>
            </a:p>
            <a:p>
              <a:pPr marL="396875" indent="-396875" defTabSz="1130300">
                <a:buSzPct val="150000"/>
                <a:buChar char="•"/>
                <a:defRPr sz="3200">
                  <a:latin typeface="Graphik"/>
                  <a:ea typeface="Graphik"/>
                  <a:cs typeface="Graphik"/>
                  <a:sym typeface="Graphik"/>
                </a:defRPr>
              </a:pPr>
              <a:r>
                <a:t>λ &gt; 0 scale parameter </a:t>
              </a:r>
            </a:p>
          </p:txBody>
        </p:sp>
      </p:grpSp>
      <p:grpSp>
        <p:nvGrpSpPr>
          <p:cNvPr id="456" name="x&gt;0…"/>
          <p:cNvGrpSpPr/>
          <p:nvPr/>
        </p:nvGrpSpPr>
        <p:grpSpPr>
          <a:xfrm>
            <a:off x="11525250" y="9531350"/>
            <a:ext cx="5561013" cy="3910013"/>
            <a:chOff x="0" y="0"/>
            <a:chExt cx="5561012" cy="3910012"/>
          </a:xfrm>
        </p:grpSpPr>
        <p:sp>
          <p:nvSpPr>
            <p:cNvPr id="454" name="Rounded Rectangle"/>
            <p:cNvSpPr/>
            <p:nvPr/>
          </p:nvSpPr>
          <p:spPr>
            <a:xfrm>
              <a:off x="0" y="0"/>
              <a:ext cx="5561013" cy="3910013"/>
            </a:xfrm>
            <a:prstGeom prst="roundRect">
              <a:avLst>
                <a:gd name="adj" fmla="val 16658"/>
              </a:avLst>
            </a:prstGeom>
            <a:solidFill>
              <a:srgbClr val="942192">
                <a:alpha val="29411"/>
              </a:srgbClr>
            </a:solidFill>
            <a:ln w="12700" cap="flat">
              <a:noFill/>
              <a:miter lim="400000"/>
            </a:ln>
            <a:effectLst/>
          </p:spPr>
          <p:txBody>
            <a:bodyPr wrap="square" lIns="50800" tIns="50800" rIns="50800" bIns="50800" numCol="1" anchor="ctr">
              <a:noAutofit/>
            </a:bodyPr>
            <a:lstStyle/>
            <a:p>
              <a:pPr defTabSz="1130300">
                <a:defRPr sz="3200">
                  <a:latin typeface="Graphik"/>
                  <a:ea typeface="Graphik"/>
                  <a:cs typeface="Graphik"/>
                  <a:sym typeface="Graphik"/>
                </a:defRPr>
              </a:pPr>
              <a:endParaRPr/>
            </a:p>
          </p:txBody>
        </p:sp>
        <p:sp>
          <p:nvSpPr>
            <p:cNvPr id="455" name="x&gt;0…"/>
            <p:cNvSpPr txBox="1"/>
            <p:nvPr/>
          </p:nvSpPr>
          <p:spPr>
            <a:xfrm>
              <a:off x="190767" y="304010"/>
              <a:ext cx="5179479" cy="33019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defTabSz="1130300">
                <a:defRPr sz="3200">
                  <a:latin typeface="Graphik"/>
                  <a:ea typeface="Graphik"/>
                  <a:cs typeface="Graphik"/>
                  <a:sym typeface="Graphik"/>
                </a:defRPr>
              </a:pPr>
              <a:endParaRPr/>
            </a:p>
            <a:p>
              <a:pPr marL="397162" indent="-397162" defTabSz="1130300">
                <a:buSzPct val="150000"/>
                <a:buChar char="•"/>
                <a:defRPr sz="3200">
                  <a:latin typeface="Graphik"/>
                  <a:ea typeface="Graphik"/>
                  <a:cs typeface="Graphik"/>
                  <a:sym typeface="Graphik"/>
                </a:defRPr>
              </a:pPr>
              <a:endParaRPr/>
            </a:p>
            <a:p>
              <a:pPr marL="397162" indent="-397162" defTabSz="1130300">
                <a:buSzPct val="150000"/>
                <a:buChar char="•"/>
                <a:defRPr sz="3200">
                  <a:latin typeface="Graphik"/>
                  <a:ea typeface="Graphik"/>
                  <a:cs typeface="Graphik"/>
                  <a:sym typeface="Graphik"/>
                </a:defRPr>
              </a:pPr>
              <a:endParaRPr/>
            </a:p>
            <a:p>
              <a:pPr marL="397162" indent="-397162" defTabSz="1130300">
                <a:buSzPct val="150000"/>
                <a:buChar char="•"/>
                <a:defRPr sz="3200">
                  <a:latin typeface="Graphik"/>
                  <a:ea typeface="Graphik"/>
                  <a:cs typeface="Graphik"/>
                  <a:sym typeface="Graphik"/>
                </a:defRPr>
              </a:pPr>
              <a:r>
                <a:t>x&gt;0</a:t>
              </a:r>
            </a:p>
            <a:p>
              <a:pPr marL="397162" indent="-397162" defTabSz="1130300">
                <a:buSzPct val="150000"/>
                <a:buChar char="•"/>
                <a:defRPr sz="3200">
                  <a:latin typeface="Graphik"/>
                  <a:ea typeface="Graphik"/>
                  <a:cs typeface="Graphik"/>
                  <a:sym typeface="Graphik"/>
                </a:defRPr>
              </a:pPr>
              <a:r>
                <a:t>θ&gt;0 scale parameter</a:t>
              </a:r>
            </a:p>
            <a:p>
              <a:pPr marL="397162" indent="-397162" defTabSz="1130300">
                <a:buSzPct val="150000"/>
                <a:buChar char="•"/>
                <a:defRPr sz="3200">
                  <a:latin typeface="Graphik"/>
                  <a:ea typeface="Graphik"/>
                  <a:cs typeface="Graphik"/>
                  <a:sym typeface="Graphik"/>
                </a:defRPr>
              </a:pPr>
              <a:r>
                <a:t>k&gt;0 shape parameter</a:t>
              </a:r>
            </a:p>
          </p:txBody>
        </p:sp>
      </p:grpSp>
      <p:grpSp>
        <p:nvGrpSpPr>
          <p:cNvPr id="459" name="μ ∈R…"/>
          <p:cNvGrpSpPr/>
          <p:nvPr/>
        </p:nvGrpSpPr>
        <p:grpSpPr>
          <a:xfrm>
            <a:off x="17554575" y="9602788"/>
            <a:ext cx="5561013" cy="3767138"/>
            <a:chOff x="0" y="0"/>
            <a:chExt cx="5561012" cy="3767137"/>
          </a:xfrm>
        </p:grpSpPr>
        <p:sp>
          <p:nvSpPr>
            <p:cNvPr id="457" name="Rounded Rectangle"/>
            <p:cNvSpPr/>
            <p:nvPr/>
          </p:nvSpPr>
          <p:spPr>
            <a:xfrm>
              <a:off x="0" y="0"/>
              <a:ext cx="5561013" cy="3767138"/>
            </a:xfrm>
            <a:prstGeom prst="roundRect">
              <a:avLst>
                <a:gd name="adj" fmla="val 16678"/>
              </a:avLst>
            </a:prstGeom>
            <a:solidFill>
              <a:srgbClr val="942192">
                <a:alpha val="29411"/>
              </a:srgbClr>
            </a:solidFill>
            <a:ln w="12700" cap="flat">
              <a:noFill/>
              <a:miter lim="400000"/>
            </a:ln>
            <a:effectLst/>
          </p:spPr>
          <p:txBody>
            <a:bodyPr wrap="square" lIns="50800" tIns="50800" rIns="50800" bIns="50800" numCol="1" anchor="ctr">
              <a:noAutofit/>
            </a:bodyPr>
            <a:lstStyle/>
            <a:p>
              <a:pPr algn="ctr" defTabSz="1130300">
                <a:defRPr sz="3200">
                  <a:latin typeface="Graphik"/>
                  <a:ea typeface="Graphik"/>
                  <a:cs typeface="Graphik"/>
                  <a:sym typeface="Graphik"/>
                </a:defRPr>
              </a:pPr>
              <a:endParaRPr/>
            </a:p>
          </p:txBody>
        </p:sp>
        <p:sp>
          <p:nvSpPr>
            <p:cNvPr id="458" name="μ ∈R…"/>
            <p:cNvSpPr txBox="1"/>
            <p:nvPr/>
          </p:nvSpPr>
          <p:spPr>
            <a:xfrm>
              <a:off x="184017" y="211542"/>
              <a:ext cx="5192979" cy="33440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defTabSz="1130300">
                <a:defRPr sz="3200">
                  <a:latin typeface="Graphik"/>
                  <a:ea typeface="Graphik"/>
                  <a:cs typeface="Graphik"/>
                  <a:sym typeface="Graphik"/>
                </a:defRPr>
              </a:pPr>
              <a:endParaRPr/>
            </a:p>
            <a:p>
              <a:pPr algn="ctr" defTabSz="1130300">
                <a:defRPr sz="3200">
                  <a:latin typeface="Graphik"/>
                  <a:ea typeface="Graphik"/>
                  <a:cs typeface="Graphik"/>
                  <a:sym typeface="Graphik"/>
                </a:defRPr>
              </a:pPr>
              <a:endParaRPr/>
            </a:p>
            <a:p>
              <a:pPr algn="ctr" defTabSz="1130300">
                <a:defRPr sz="3200">
                  <a:latin typeface="Graphik"/>
                  <a:ea typeface="Graphik"/>
                  <a:cs typeface="Graphik"/>
                  <a:sym typeface="Graphik"/>
                </a:defRPr>
              </a:pPr>
              <a:endParaRPr/>
            </a:p>
            <a:p>
              <a:pPr marL="397162" indent="-397162" defTabSz="1130300">
                <a:buSzPct val="150000"/>
                <a:buChar char="•"/>
                <a:defRPr sz="3200">
                  <a:latin typeface="Graphik"/>
                  <a:ea typeface="Graphik"/>
                  <a:cs typeface="Graphik"/>
                  <a:sym typeface="Graphik"/>
                </a:defRPr>
              </a:pPr>
              <a:r>
                <a:t>μ ∈R </a:t>
              </a:r>
            </a:p>
            <a:p>
              <a:pPr marL="397162" indent="-397162" defTabSz="1130300">
                <a:buSzPct val="150000"/>
                <a:buChar char="•"/>
                <a:defRPr sz="3200">
                  <a:latin typeface="Graphik"/>
                  <a:ea typeface="Graphik"/>
                  <a:cs typeface="Graphik"/>
                  <a:sym typeface="Graphik"/>
                </a:defRPr>
              </a:pPr>
              <a:r>
                <a:t>σ&gt;0</a:t>
              </a:r>
            </a:p>
          </p:txBody>
        </p:sp>
      </p:grpSp>
      <p:pic>
        <p:nvPicPr>
          <p:cNvPr id="460" name="Image" descr="Image"/>
          <p:cNvPicPr>
            <a:picLocks noChangeAspect="1"/>
          </p:cNvPicPr>
          <p:nvPr/>
        </p:nvPicPr>
        <p:blipFill>
          <a:blip r:embed="rId3"/>
          <a:stretch>
            <a:fillRect/>
          </a:stretch>
        </p:blipFill>
        <p:spPr>
          <a:xfrm>
            <a:off x="6080125" y="3979862"/>
            <a:ext cx="4949825" cy="4949826"/>
          </a:xfrm>
          <a:prstGeom prst="rect">
            <a:avLst/>
          </a:prstGeom>
          <a:ln w="12700">
            <a:miter lim="400000"/>
          </a:ln>
        </p:spPr>
      </p:pic>
      <p:sp>
        <p:nvSpPr>
          <p:cNvPr id="461" name="Normal"/>
          <p:cNvSpPr txBox="1"/>
          <p:nvPr/>
        </p:nvSpPr>
        <p:spPr>
          <a:xfrm>
            <a:off x="1604994" y="2839688"/>
            <a:ext cx="1500125" cy="630937"/>
          </a:xfrm>
          <a:prstGeom prst="rect">
            <a:avLst/>
          </a:prstGeom>
          <a:solidFill>
            <a:srgbClr val="F2B3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3200">
                <a:latin typeface="Graphik"/>
                <a:ea typeface="Graphik"/>
                <a:cs typeface="Graphik"/>
                <a:sym typeface="Graphik"/>
              </a:defRPr>
            </a:lvl1pPr>
          </a:lstStyle>
          <a:p>
            <a:r>
              <a:t>Normal</a:t>
            </a:r>
          </a:p>
        </p:txBody>
      </p:sp>
      <p:pic>
        <p:nvPicPr>
          <p:cNvPr id="462" name="Image" descr="Image"/>
          <p:cNvPicPr>
            <a:picLocks noChangeAspect="1"/>
          </p:cNvPicPr>
          <p:nvPr/>
        </p:nvPicPr>
        <p:blipFill>
          <a:blip r:embed="rId4"/>
          <a:stretch>
            <a:fillRect/>
          </a:stretch>
        </p:blipFill>
        <p:spPr>
          <a:xfrm>
            <a:off x="10444163" y="3721100"/>
            <a:ext cx="7131051" cy="5349875"/>
          </a:xfrm>
          <a:prstGeom prst="rect">
            <a:avLst/>
          </a:prstGeom>
          <a:ln w="12700">
            <a:miter lim="400000"/>
          </a:ln>
        </p:spPr>
      </p:pic>
      <p:pic>
        <p:nvPicPr>
          <p:cNvPr id="463" name="Image" descr="Image"/>
          <p:cNvPicPr>
            <a:picLocks noChangeAspect="1"/>
          </p:cNvPicPr>
          <p:nvPr/>
        </p:nvPicPr>
        <p:blipFill>
          <a:blip r:embed="rId5"/>
          <a:stretch>
            <a:fillRect/>
          </a:stretch>
        </p:blipFill>
        <p:spPr>
          <a:xfrm>
            <a:off x="12026900" y="10145713"/>
            <a:ext cx="4191000" cy="1397001"/>
          </a:xfrm>
          <a:prstGeom prst="rect">
            <a:avLst/>
          </a:prstGeom>
          <a:ln w="12700">
            <a:miter lim="400000"/>
          </a:ln>
        </p:spPr>
      </p:pic>
      <p:pic>
        <p:nvPicPr>
          <p:cNvPr id="464" name="Image" descr="Image"/>
          <p:cNvPicPr>
            <a:picLocks noChangeAspect="1"/>
          </p:cNvPicPr>
          <p:nvPr/>
        </p:nvPicPr>
        <p:blipFill>
          <a:blip r:embed="rId6"/>
          <a:stretch>
            <a:fillRect/>
          </a:stretch>
        </p:blipFill>
        <p:spPr>
          <a:xfrm>
            <a:off x="6051550" y="10271125"/>
            <a:ext cx="5006975" cy="1039813"/>
          </a:xfrm>
          <a:prstGeom prst="rect">
            <a:avLst/>
          </a:prstGeom>
          <a:ln w="12700">
            <a:miter lim="400000"/>
          </a:ln>
        </p:spPr>
      </p:pic>
      <p:pic>
        <p:nvPicPr>
          <p:cNvPr id="465" name="Image" descr="Image"/>
          <p:cNvPicPr>
            <a:picLocks noChangeAspect="1"/>
          </p:cNvPicPr>
          <p:nvPr/>
        </p:nvPicPr>
        <p:blipFill>
          <a:blip r:embed="rId7"/>
          <a:stretch>
            <a:fillRect/>
          </a:stretch>
        </p:blipFill>
        <p:spPr>
          <a:xfrm>
            <a:off x="17876837" y="10147300"/>
            <a:ext cx="4705351" cy="1287463"/>
          </a:xfrm>
          <a:prstGeom prst="rect">
            <a:avLst/>
          </a:prstGeom>
          <a:ln w="12700">
            <a:miter lim="400000"/>
          </a:ln>
        </p:spPr>
      </p:pic>
      <p:grpSp>
        <p:nvGrpSpPr>
          <p:cNvPr id="468" name="x ∈R…"/>
          <p:cNvGrpSpPr/>
          <p:nvPr/>
        </p:nvGrpSpPr>
        <p:grpSpPr>
          <a:xfrm>
            <a:off x="669925" y="9601200"/>
            <a:ext cx="4662488" cy="3771900"/>
            <a:chOff x="0" y="0"/>
            <a:chExt cx="4662487" cy="3771900"/>
          </a:xfrm>
        </p:grpSpPr>
        <p:sp>
          <p:nvSpPr>
            <p:cNvPr id="466" name="Rounded Rectangle"/>
            <p:cNvSpPr/>
            <p:nvPr/>
          </p:nvSpPr>
          <p:spPr>
            <a:xfrm>
              <a:off x="0" y="0"/>
              <a:ext cx="4662488" cy="3771900"/>
            </a:xfrm>
            <a:prstGeom prst="roundRect">
              <a:avLst>
                <a:gd name="adj" fmla="val 16658"/>
              </a:avLst>
            </a:prstGeom>
            <a:solidFill>
              <a:srgbClr val="942192">
                <a:alpha val="29411"/>
              </a:srgbClr>
            </a:solidFill>
            <a:ln w="12700" cap="flat">
              <a:noFill/>
              <a:miter lim="400000"/>
            </a:ln>
            <a:effectLst/>
          </p:spPr>
          <p:txBody>
            <a:bodyPr wrap="square" lIns="50800" tIns="50800" rIns="50800" bIns="50800" numCol="1" anchor="ctr">
              <a:noAutofit/>
            </a:bodyPr>
            <a:lstStyle/>
            <a:p>
              <a:pPr defTabSz="1130300">
                <a:defRPr sz="3200">
                  <a:latin typeface="Graphik"/>
                  <a:ea typeface="Graphik"/>
                  <a:cs typeface="Graphik"/>
                  <a:sym typeface="Graphik"/>
                </a:defRPr>
              </a:pPr>
              <a:endParaRPr/>
            </a:p>
          </p:txBody>
        </p:sp>
        <p:sp>
          <p:nvSpPr>
            <p:cNvPr id="467" name="x ∈R…"/>
            <p:cNvSpPr txBox="1"/>
            <p:nvPr/>
          </p:nvSpPr>
          <p:spPr>
            <a:xfrm>
              <a:off x="184029" y="188825"/>
              <a:ext cx="4294430" cy="33942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defTabSz="1130300">
                <a:defRPr sz="3200">
                  <a:latin typeface="Graphik"/>
                  <a:ea typeface="Graphik"/>
                  <a:cs typeface="Graphik"/>
                  <a:sym typeface="Graphik"/>
                </a:defRPr>
              </a:pPr>
              <a:endParaRPr/>
            </a:p>
            <a:p>
              <a:pPr marL="397162" indent="-397162" defTabSz="1130300">
                <a:buSzPct val="150000"/>
                <a:buChar char="•"/>
                <a:defRPr sz="3200">
                  <a:latin typeface="Graphik"/>
                  <a:ea typeface="Graphik"/>
                  <a:cs typeface="Graphik"/>
                  <a:sym typeface="Graphik"/>
                </a:defRPr>
              </a:pPr>
              <a:endParaRPr/>
            </a:p>
            <a:p>
              <a:pPr marL="397162" indent="-397162" defTabSz="1130300">
                <a:buSzPct val="150000"/>
                <a:buChar char="•"/>
                <a:defRPr sz="3200">
                  <a:latin typeface="Graphik"/>
                  <a:ea typeface="Graphik"/>
                  <a:cs typeface="Graphik"/>
                  <a:sym typeface="Graphik"/>
                </a:defRPr>
              </a:pPr>
              <a:endParaRPr/>
            </a:p>
            <a:p>
              <a:pPr marL="397162" indent="-397162" defTabSz="1130300">
                <a:buSzPct val="150000"/>
                <a:buChar char="•"/>
                <a:defRPr sz="3200">
                  <a:latin typeface="Graphik"/>
                  <a:ea typeface="Graphik"/>
                  <a:cs typeface="Graphik"/>
                  <a:sym typeface="Graphik"/>
                </a:defRPr>
              </a:pPr>
              <a:r>
                <a:t>x ∈R</a:t>
              </a:r>
            </a:p>
            <a:p>
              <a:pPr marL="397162" indent="-397162" defTabSz="1130300">
                <a:buSzPct val="150000"/>
                <a:buChar char="•"/>
                <a:defRPr sz="3200">
                  <a:latin typeface="Graphik"/>
                  <a:ea typeface="Graphik"/>
                  <a:cs typeface="Graphik"/>
                  <a:sym typeface="Graphik"/>
                </a:defRPr>
              </a:pPr>
              <a:r>
                <a:t>μ ∈R</a:t>
              </a:r>
            </a:p>
            <a:p>
              <a:pPr marL="397162" indent="-397162" defTabSz="1130300">
                <a:buSzPct val="150000"/>
                <a:buChar char="•"/>
                <a:defRPr sz="3200">
                  <a:latin typeface="Graphik"/>
                  <a:ea typeface="Graphik"/>
                  <a:cs typeface="Graphik"/>
                  <a:sym typeface="Graphik"/>
                </a:defRPr>
              </a:pPr>
              <a:r>
                <a:t>σ²∈R</a:t>
              </a:r>
            </a:p>
          </p:txBody>
        </p:sp>
      </p:grpSp>
      <p:pic>
        <p:nvPicPr>
          <p:cNvPr id="469" name="Image" descr="Image"/>
          <p:cNvPicPr>
            <a:picLocks noChangeAspect="1"/>
          </p:cNvPicPr>
          <p:nvPr/>
        </p:nvPicPr>
        <p:blipFill>
          <a:blip r:embed="rId8"/>
          <a:stretch>
            <a:fillRect/>
          </a:stretch>
        </p:blipFill>
        <p:spPr>
          <a:xfrm>
            <a:off x="827087" y="10326688"/>
            <a:ext cx="4065589" cy="928688"/>
          </a:xfrm>
          <a:prstGeom prst="rect">
            <a:avLst/>
          </a:prstGeom>
          <a:ln w="12700">
            <a:miter lim="400000"/>
          </a:ln>
        </p:spPr>
      </p:pic>
      <p:pic>
        <p:nvPicPr>
          <p:cNvPr id="470" name="Image" descr="Image"/>
          <p:cNvPicPr>
            <a:picLocks noChangeAspect="1"/>
          </p:cNvPicPr>
          <p:nvPr/>
        </p:nvPicPr>
        <p:blipFill>
          <a:blip r:embed="rId9"/>
          <a:stretch>
            <a:fillRect/>
          </a:stretch>
        </p:blipFill>
        <p:spPr>
          <a:xfrm>
            <a:off x="96104" y="4183062"/>
            <a:ext cx="5903914" cy="4427538"/>
          </a:xfrm>
          <a:prstGeom prst="rect">
            <a:avLst/>
          </a:prstGeom>
          <a:ln w="12700">
            <a:miter lim="400000"/>
          </a:ln>
        </p:spPr>
      </p:pic>
      <p:sp>
        <p:nvSpPr>
          <p:cNvPr id="471" name="Lognormal"/>
          <p:cNvSpPr txBox="1"/>
          <p:nvPr/>
        </p:nvSpPr>
        <p:spPr>
          <a:xfrm>
            <a:off x="18887884" y="2844451"/>
            <a:ext cx="2162557" cy="630936"/>
          </a:xfrm>
          <a:prstGeom prst="rect">
            <a:avLst/>
          </a:prstGeom>
          <a:solidFill>
            <a:srgbClr val="F2B3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3200">
                <a:latin typeface="Graphik"/>
                <a:ea typeface="Graphik"/>
                <a:cs typeface="Graphik"/>
                <a:sym typeface="Graphik"/>
              </a:defRPr>
            </a:lvl1pPr>
          </a:lstStyle>
          <a:p>
            <a:r>
              <a:t>Lognormal</a:t>
            </a:r>
          </a:p>
        </p:txBody>
      </p:sp>
      <p:sp>
        <p:nvSpPr>
          <p:cNvPr id="472" name="Gamma"/>
          <p:cNvSpPr txBox="1"/>
          <p:nvPr/>
        </p:nvSpPr>
        <p:spPr>
          <a:xfrm>
            <a:off x="13503472" y="2839688"/>
            <a:ext cx="1604569" cy="630937"/>
          </a:xfrm>
          <a:prstGeom prst="rect">
            <a:avLst/>
          </a:prstGeom>
          <a:solidFill>
            <a:srgbClr val="F2B3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3200">
                <a:latin typeface="Graphik"/>
                <a:ea typeface="Graphik"/>
                <a:cs typeface="Graphik"/>
                <a:sym typeface="Graphik"/>
              </a:defRPr>
            </a:lvl1pPr>
          </a:lstStyle>
          <a:p>
            <a:r>
              <a:t>Gamma</a:t>
            </a:r>
          </a:p>
        </p:txBody>
      </p:sp>
      <p:sp>
        <p:nvSpPr>
          <p:cNvPr id="473" name="Weibull"/>
          <p:cNvSpPr txBox="1"/>
          <p:nvPr/>
        </p:nvSpPr>
        <p:spPr>
          <a:xfrm>
            <a:off x="7309911" y="2839688"/>
            <a:ext cx="1513942" cy="630937"/>
          </a:xfrm>
          <a:prstGeom prst="rect">
            <a:avLst/>
          </a:prstGeom>
          <a:solidFill>
            <a:srgbClr val="F2B3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3200">
                <a:latin typeface="Graphik"/>
                <a:ea typeface="Graphik"/>
                <a:cs typeface="Graphik"/>
                <a:sym typeface="Graphik"/>
              </a:defRPr>
            </a:lvl1pPr>
          </a:lstStyle>
          <a:p>
            <a:r>
              <a:t>Weibull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448"/>
                                        </p:tgtEl>
                                        <p:attrNameLst>
                                          <p:attrName>style.visibility</p:attrName>
                                        </p:attrNameLst>
                                      </p:cBhvr>
                                      <p:to>
                                        <p:strVal val="visible"/>
                                      </p:to>
                                    </p:set>
                                    <p:anim calcmode="lin" valueType="num">
                                      <p:cBhvr>
                                        <p:cTn id="7" dur="500" fill="hold"/>
                                        <p:tgtEl>
                                          <p:spTgt spid="448"/>
                                        </p:tgtEl>
                                        <p:attrNameLst>
                                          <p:attrName>ppt_x</p:attrName>
                                        </p:attrNameLst>
                                      </p:cBhvr>
                                      <p:tavLst>
                                        <p:tav tm="0">
                                          <p:val>
                                            <p:strVal val="0-#ppt_w/2"/>
                                          </p:val>
                                        </p:tav>
                                        <p:tav tm="100000">
                                          <p:val>
                                            <p:strVal val="#ppt_x"/>
                                          </p:val>
                                        </p:tav>
                                      </p:tavLst>
                                    </p:anim>
                                    <p:anim calcmode="lin" valueType="num">
                                      <p:cBhvr>
                                        <p:cTn id="8" dur="500" fill="hold"/>
                                        <p:tgtEl>
                                          <p:spTgt spid="4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450"/>
                                        </p:tgtEl>
                                        <p:attrNameLst>
                                          <p:attrName>style.visibility</p:attrName>
                                        </p:attrNameLst>
                                      </p:cBhvr>
                                      <p:to>
                                        <p:strVal val="visible"/>
                                      </p:to>
                                    </p:set>
                                    <p:anim calcmode="lin" valueType="num">
                                      <p:cBhvr>
                                        <p:cTn id="12" dur="500" fill="hold"/>
                                        <p:tgtEl>
                                          <p:spTgt spid="450"/>
                                        </p:tgtEl>
                                        <p:attrNameLst>
                                          <p:attrName>ppt_x</p:attrName>
                                        </p:attrNameLst>
                                      </p:cBhvr>
                                      <p:tavLst>
                                        <p:tav tm="0">
                                          <p:val>
                                            <p:strVal val="0-#ppt_w/2"/>
                                          </p:val>
                                        </p:tav>
                                        <p:tav tm="100000">
                                          <p:val>
                                            <p:strVal val="#ppt_x"/>
                                          </p:val>
                                        </p:tav>
                                      </p:tavLst>
                                    </p:anim>
                                    <p:anim calcmode="lin" valueType="num">
                                      <p:cBhvr>
                                        <p:cTn id="13" dur="500" fill="hold"/>
                                        <p:tgtEl>
                                          <p:spTgt spid="45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iterate>
                                    <p:tmAbs val="0"/>
                                  </p:iterate>
                                  <p:childTnLst>
                                    <p:set>
                                      <p:cBhvr>
                                        <p:cTn id="16" fill="hold"/>
                                        <p:tgtEl>
                                          <p:spTgt spid="461"/>
                                        </p:tgtEl>
                                        <p:attrNameLst>
                                          <p:attrName>style.visibility</p:attrName>
                                        </p:attrNameLst>
                                      </p:cBhvr>
                                      <p:to>
                                        <p:strVal val="visible"/>
                                      </p:to>
                                    </p:set>
                                    <p:anim calcmode="lin" valueType="num">
                                      <p:cBhvr>
                                        <p:cTn id="17" dur="500" fill="hold"/>
                                        <p:tgtEl>
                                          <p:spTgt spid="461"/>
                                        </p:tgtEl>
                                        <p:attrNameLst>
                                          <p:attrName>ppt_x</p:attrName>
                                        </p:attrNameLst>
                                      </p:cBhvr>
                                      <p:tavLst>
                                        <p:tav tm="0">
                                          <p:val>
                                            <p:strVal val="#ppt_x"/>
                                          </p:val>
                                        </p:tav>
                                        <p:tav tm="100000">
                                          <p:val>
                                            <p:strVal val="#ppt_x"/>
                                          </p:val>
                                        </p:tav>
                                      </p:tavLst>
                                    </p:anim>
                                    <p:anim calcmode="lin" valueType="num">
                                      <p:cBhvr>
                                        <p:cTn id="18" dur="500" fill="hold"/>
                                        <p:tgtEl>
                                          <p:spTgt spid="46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2" presetClass="entr" presetSubtype="1" fill="hold" grpId="0" nodeType="afterEffect">
                                  <p:stCondLst>
                                    <p:cond delay="0"/>
                                  </p:stCondLst>
                                  <p:iterate>
                                    <p:tmAbs val="0"/>
                                  </p:iterate>
                                  <p:childTnLst>
                                    <p:set>
                                      <p:cBhvr>
                                        <p:cTn id="21" fill="hold"/>
                                        <p:tgtEl>
                                          <p:spTgt spid="470"/>
                                        </p:tgtEl>
                                        <p:attrNameLst>
                                          <p:attrName>style.visibility</p:attrName>
                                        </p:attrNameLst>
                                      </p:cBhvr>
                                      <p:to>
                                        <p:strVal val="visible"/>
                                      </p:to>
                                    </p:set>
                                    <p:animEffect transition="in" filter="wipe(up)">
                                      <p:cBhvr>
                                        <p:cTn id="22" dur="500"/>
                                        <p:tgtEl>
                                          <p:spTgt spid="470"/>
                                        </p:tgtEl>
                                      </p:cBhvr>
                                    </p:animEffect>
                                  </p:childTnLst>
                                </p:cTn>
                              </p:par>
                            </p:childTnLst>
                          </p:cTn>
                        </p:par>
                        <p:par>
                          <p:cTn id="23" fill="hold">
                            <p:stCondLst>
                              <p:cond delay="2000"/>
                            </p:stCondLst>
                            <p:childTnLst>
                              <p:par>
                                <p:cTn id="24" presetID="23" presetClass="entr" presetSubtype="16" fill="hold" grpId="0" nodeType="afterEffect">
                                  <p:stCondLst>
                                    <p:cond delay="0"/>
                                  </p:stCondLst>
                                  <p:iterate>
                                    <p:tmAbs val="0"/>
                                  </p:iterate>
                                  <p:childTnLst>
                                    <p:set>
                                      <p:cBhvr>
                                        <p:cTn id="25" fill="hold"/>
                                        <p:tgtEl>
                                          <p:spTgt spid="469"/>
                                        </p:tgtEl>
                                        <p:attrNameLst>
                                          <p:attrName>style.visibility</p:attrName>
                                        </p:attrNameLst>
                                      </p:cBhvr>
                                      <p:to>
                                        <p:strVal val="visible"/>
                                      </p:to>
                                    </p:set>
                                    <p:anim calcmode="lin" valueType="num">
                                      <p:cBhvr>
                                        <p:cTn id="26" dur="500" fill="hold"/>
                                        <p:tgtEl>
                                          <p:spTgt spid="469"/>
                                        </p:tgtEl>
                                        <p:attrNameLst>
                                          <p:attrName>ppt_w</p:attrName>
                                        </p:attrNameLst>
                                      </p:cBhvr>
                                      <p:tavLst>
                                        <p:tav tm="0">
                                          <p:val>
                                            <p:fltVal val="0"/>
                                          </p:val>
                                        </p:tav>
                                        <p:tav tm="100000">
                                          <p:val>
                                            <p:strVal val="#ppt_w"/>
                                          </p:val>
                                        </p:tav>
                                      </p:tavLst>
                                    </p:anim>
                                    <p:anim calcmode="lin" valueType="num">
                                      <p:cBhvr>
                                        <p:cTn id="27" dur="500" fill="hold"/>
                                        <p:tgtEl>
                                          <p:spTgt spid="469"/>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3" presetClass="entr" presetSubtype="16" fill="hold" grpId="0" nodeType="afterEffect">
                                  <p:stCondLst>
                                    <p:cond delay="0"/>
                                  </p:stCondLst>
                                  <p:iterate>
                                    <p:tmAbs val="0"/>
                                  </p:iterate>
                                  <p:childTnLst>
                                    <p:set>
                                      <p:cBhvr>
                                        <p:cTn id="30" fill="hold"/>
                                        <p:tgtEl>
                                          <p:spTgt spid="468"/>
                                        </p:tgtEl>
                                        <p:attrNameLst>
                                          <p:attrName>style.visibility</p:attrName>
                                        </p:attrNameLst>
                                      </p:cBhvr>
                                      <p:to>
                                        <p:strVal val="visible"/>
                                      </p:to>
                                    </p:set>
                                    <p:anim calcmode="lin" valueType="num">
                                      <p:cBhvr>
                                        <p:cTn id="31" dur="500" fill="hold"/>
                                        <p:tgtEl>
                                          <p:spTgt spid="468"/>
                                        </p:tgtEl>
                                        <p:attrNameLst>
                                          <p:attrName>ppt_w</p:attrName>
                                        </p:attrNameLst>
                                      </p:cBhvr>
                                      <p:tavLst>
                                        <p:tav tm="0">
                                          <p:val>
                                            <p:fltVal val="0"/>
                                          </p:val>
                                        </p:tav>
                                        <p:tav tm="100000">
                                          <p:val>
                                            <p:strVal val="#ppt_w"/>
                                          </p:val>
                                        </p:tav>
                                      </p:tavLst>
                                    </p:anim>
                                    <p:anim calcmode="lin" valueType="num">
                                      <p:cBhvr>
                                        <p:cTn id="32" dur="500" fill="hold"/>
                                        <p:tgtEl>
                                          <p:spTgt spid="468"/>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iterate>
                                    <p:tmAbs val="0"/>
                                  </p:iterate>
                                  <p:childTnLst>
                                    <p:set>
                                      <p:cBhvr>
                                        <p:cTn id="36" fill="hold"/>
                                        <p:tgtEl>
                                          <p:spTgt spid="473"/>
                                        </p:tgtEl>
                                        <p:attrNameLst>
                                          <p:attrName>style.visibility</p:attrName>
                                        </p:attrNameLst>
                                      </p:cBhvr>
                                      <p:to>
                                        <p:strVal val="visible"/>
                                      </p:to>
                                    </p:set>
                                    <p:anim calcmode="lin" valueType="num">
                                      <p:cBhvr>
                                        <p:cTn id="37" dur="500" fill="hold"/>
                                        <p:tgtEl>
                                          <p:spTgt spid="473"/>
                                        </p:tgtEl>
                                        <p:attrNameLst>
                                          <p:attrName>ppt_x</p:attrName>
                                        </p:attrNameLst>
                                      </p:cBhvr>
                                      <p:tavLst>
                                        <p:tav tm="0">
                                          <p:val>
                                            <p:strVal val="#ppt_x"/>
                                          </p:val>
                                        </p:tav>
                                        <p:tav tm="100000">
                                          <p:val>
                                            <p:strVal val="#ppt_x"/>
                                          </p:val>
                                        </p:tav>
                                      </p:tavLst>
                                    </p:anim>
                                    <p:anim calcmode="lin" valueType="num">
                                      <p:cBhvr>
                                        <p:cTn id="38" dur="500" fill="hold"/>
                                        <p:tgtEl>
                                          <p:spTgt spid="473"/>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2" presetClass="entr" presetSubtype="4" fill="hold" grpId="0" nodeType="afterEffect">
                                  <p:stCondLst>
                                    <p:cond delay="0"/>
                                  </p:stCondLst>
                                  <p:iterate>
                                    <p:tmAbs val="0"/>
                                  </p:iterate>
                                  <p:childTnLst>
                                    <p:set>
                                      <p:cBhvr>
                                        <p:cTn id="41" fill="hold"/>
                                        <p:tgtEl>
                                          <p:spTgt spid="460"/>
                                        </p:tgtEl>
                                        <p:attrNameLst>
                                          <p:attrName>style.visibility</p:attrName>
                                        </p:attrNameLst>
                                      </p:cBhvr>
                                      <p:to>
                                        <p:strVal val="visible"/>
                                      </p:to>
                                    </p:set>
                                    <p:animEffect transition="in" filter="wipe(down)">
                                      <p:cBhvr>
                                        <p:cTn id="42" dur="500"/>
                                        <p:tgtEl>
                                          <p:spTgt spid="460"/>
                                        </p:tgtEl>
                                      </p:cBhvr>
                                    </p:animEffect>
                                  </p:childTnLst>
                                </p:cTn>
                              </p:par>
                            </p:childTnLst>
                          </p:cTn>
                        </p:par>
                        <p:par>
                          <p:cTn id="43" fill="hold">
                            <p:stCondLst>
                              <p:cond delay="1000"/>
                            </p:stCondLst>
                            <p:childTnLst>
                              <p:par>
                                <p:cTn id="44" presetID="2" presetClass="entr" presetSubtype="4" fill="hold" grpId="0" nodeType="afterEffect">
                                  <p:stCondLst>
                                    <p:cond delay="0"/>
                                  </p:stCondLst>
                                  <p:iterate>
                                    <p:tmAbs val="0"/>
                                  </p:iterate>
                                  <p:childTnLst>
                                    <p:set>
                                      <p:cBhvr>
                                        <p:cTn id="45" fill="hold"/>
                                        <p:tgtEl>
                                          <p:spTgt spid="464"/>
                                        </p:tgtEl>
                                        <p:attrNameLst>
                                          <p:attrName>style.visibility</p:attrName>
                                        </p:attrNameLst>
                                      </p:cBhvr>
                                      <p:to>
                                        <p:strVal val="visible"/>
                                      </p:to>
                                    </p:set>
                                    <p:anim calcmode="lin" valueType="num">
                                      <p:cBhvr>
                                        <p:cTn id="46" dur="500" fill="hold"/>
                                        <p:tgtEl>
                                          <p:spTgt spid="464"/>
                                        </p:tgtEl>
                                        <p:attrNameLst>
                                          <p:attrName>ppt_x</p:attrName>
                                        </p:attrNameLst>
                                      </p:cBhvr>
                                      <p:tavLst>
                                        <p:tav tm="0">
                                          <p:val>
                                            <p:strVal val="#ppt_x"/>
                                          </p:val>
                                        </p:tav>
                                        <p:tav tm="100000">
                                          <p:val>
                                            <p:strVal val="#ppt_x"/>
                                          </p:val>
                                        </p:tav>
                                      </p:tavLst>
                                    </p:anim>
                                    <p:anim calcmode="lin" valueType="num">
                                      <p:cBhvr>
                                        <p:cTn id="47" dur="500" fill="hold"/>
                                        <p:tgtEl>
                                          <p:spTgt spid="464"/>
                                        </p:tgtEl>
                                        <p:attrNameLst>
                                          <p:attrName>ppt_y</p:attrName>
                                        </p:attrNameLst>
                                      </p:cBhvr>
                                      <p:tavLst>
                                        <p:tav tm="0">
                                          <p:val>
                                            <p:strVal val="1+#ppt_h/2"/>
                                          </p:val>
                                        </p:tav>
                                        <p:tav tm="100000">
                                          <p:val>
                                            <p:strVal val="#ppt_y"/>
                                          </p:val>
                                        </p:tav>
                                      </p:tavLst>
                                    </p:anim>
                                  </p:childTnLst>
                                </p:cTn>
                              </p:par>
                            </p:childTnLst>
                          </p:cTn>
                        </p:par>
                        <p:par>
                          <p:cTn id="48" fill="hold">
                            <p:stCondLst>
                              <p:cond delay="1500"/>
                            </p:stCondLst>
                            <p:childTnLst>
                              <p:par>
                                <p:cTn id="49" presetID="23" presetClass="entr" presetSubtype="16" fill="hold" grpId="0" nodeType="afterEffect">
                                  <p:stCondLst>
                                    <p:cond delay="0"/>
                                  </p:stCondLst>
                                  <p:iterate>
                                    <p:tmAbs val="0"/>
                                  </p:iterate>
                                  <p:childTnLst>
                                    <p:set>
                                      <p:cBhvr>
                                        <p:cTn id="50" fill="hold"/>
                                        <p:tgtEl>
                                          <p:spTgt spid="453"/>
                                        </p:tgtEl>
                                        <p:attrNameLst>
                                          <p:attrName>style.visibility</p:attrName>
                                        </p:attrNameLst>
                                      </p:cBhvr>
                                      <p:to>
                                        <p:strVal val="visible"/>
                                      </p:to>
                                    </p:set>
                                    <p:anim calcmode="lin" valueType="num">
                                      <p:cBhvr>
                                        <p:cTn id="51" dur="500" fill="hold"/>
                                        <p:tgtEl>
                                          <p:spTgt spid="453"/>
                                        </p:tgtEl>
                                        <p:attrNameLst>
                                          <p:attrName>ppt_w</p:attrName>
                                        </p:attrNameLst>
                                      </p:cBhvr>
                                      <p:tavLst>
                                        <p:tav tm="0">
                                          <p:val>
                                            <p:fltVal val="0"/>
                                          </p:val>
                                        </p:tav>
                                        <p:tav tm="100000">
                                          <p:val>
                                            <p:strVal val="#ppt_w"/>
                                          </p:val>
                                        </p:tav>
                                      </p:tavLst>
                                    </p:anim>
                                    <p:anim calcmode="lin" valueType="num">
                                      <p:cBhvr>
                                        <p:cTn id="52" dur="500" fill="hold"/>
                                        <p:tgtEl>
                                          <p:spTgt spid="453"/>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iterate>
                                    <p:tmAbs val="0"/>
                                  </p:iterate>
                                  <p:childTnLst>
                                    <p:set>
                                      <p:cBhvr>
                                        <p:cTn id="56" fill="hold"/>
                                        <p:tgtEl>
                                          <p:spTgt spid="472"/>
                                        </p:tgtEl>
                                        <p:attrNameLst>
                                          <p:attrName>style.visibility</p:attrName>
                                        </p:attrNameLst>
                                      </p:cBhvr>
                                      <p:to>
                                        <p:strVal val="visible"/>
                                      </p:to>
                                    </p:set>
                                    <p:animEffect transition="in" filter="wipe(down)">
                                      <p:cBhvr>
                                        <p:cTn id="57" dur="500"/>
                                        <p:tgtEl>
                                          <p:spTgt spid="472"/>
                                        </p:tgtEl>
                                      </p:cBhvr>
                                    </p:animEffect>
                                  </p:childTnLst>
                                </p:cTn>
                              </p:par>
                            </p:childTnLst>
                          </p:cTn>
                        </p:par>
                        <p:par>
                          <p:cTn id="58" fill="hold">
                            <p:stCondLst>
                              <p:cond delay="500"/>
                            </p:stCondLst>
                            <p:childTnLst>
                              <p:par>
                                <p:cTn id="59" presetID="22" presetClass="entr" presetSubtype="4" fill="hold" grpId="0" nodeType="afterEffect">
                                  <p:stCondLst>
                                    <p:cond delay="0"/>
                                  </p:stCondLst>
                                  <p:iterate>
                                    <p:tmAbs val="0"/>
                                  </p:iterate>
                                  <p:childTnLst>
                                    <p:set>
                                      <p:cBhvr>
                                        <p:cTn id="60" fill="hold"/>
                                        <p:tgtEl>
                                          <p:spTgt spid="462"/>
                                        </p:tgtEl>
                                        <p:attrNameLst>
                                          <p:attrName>style.visibility</p:attrName>
                                        </p:attrNameLst>
                                      </p:cBhvr>
                                      <p:to>
                                        <p:strVal val="visible"/>
                                      </p:to>
                                    </p:set>
                                    <p:animEffect transition="in" filter="wipe(down)">
                                      <p:cBhvr>
                                        <p:cTn id="61" dur="500"/>
                                        <p:tgtEl>
                                          <p:spTgt spid="462"/>
                                        </p:tgtEl>
                                      </p:cBhvr>
                                    </p:animEffect>
                                  </p:childTnLst>
                                </p:cTn>
                              </p:par>
                            </p:childTnLst>
                          </p:cTn>
                        </p:par>
                        <p:par>
                          <p:cTn id="62" fill="hold">
                            <p:stCondLst>
                              <p:cond delay="1000"/>
                            </p:stCondLst>
                            <p:childTnLst>
                              <p:par>
                                <p:cTn id="63" presetID="23" presetClass="entr" presetSubtype="16" fill="hold" grpId="0" nodeType="afterEffect">
                                  <p:stCondLst>
                                    <p:cond delay="0"/>
                                  </p:stCondLst>
                                  <p:iterate>
                                    <p:tmAbs val="0"/>
                                  </p:iterate>
                                  <p:childTnLst>
                                    <p:set>
                                      <p:cBhvr>
                                        <p:cTn id="64" fill="hold"/>
                                        <p:tgtEl>
                                          <p:spTgt spid="456"/>
                                        </p:tgtEl>
                                        <p:attrNameLst>
                                          <p:attrName>style.visibility</p:attrName>
                                        </p:attrNameLst>
                                      </p:cBhvr>
                                      <p:to>
                                        <p:strVal val="visible"/>
                                      </p:to>
                                    </p:set>
                                    <p:anim calcmode="lin" valueType="num">
                                      <p:cBhvr>
                                        <p:cTn id="65" dur="500" fill="hold"/>
                                        <p:tgtEl>
                                          <p:spTgt spid="456"/>
                                        </p:tgtEl>
                                        <p:attrNameLst>
                                          <p:attrName>ppt_w</p:attrName>
                                        </p:attrNameLst>
                                      </p:cBhvr>
                                      <p:tavLst>
                                        <p:tav tm="0">
                                          <p:val>
                                            <p:fltVal val="0"/>
                                          </p:val>
                                        </p:tav>
                                        <p:tav tm="100000">
                                          <p:val>
                                            <p:strVal val="#ppt_w"/>
                                          </p:val>
                                        </p:tav>
                                      </p:tavLst>
                                    </p:anim>
                                    <p:anim calcmode="lin" valueType="num">
                                      <p:cBhvr>
                                        <p:cTn id="66" dur="500" fill="hold"/>
                                        <p:tgtEl>
                                          <p:spTgt spid="456"/>
                                        </p:tgtEl>
                                        <p:attrNameLst>
                                          <p:attrName>ppt_h</p:attrName>
                                        </p:attrNameLst>
                                      </p:cBhvr>
                                      <p:tavLst>
                                        <p:tav tm="0">
                                          <p:val>
                                            <p:fltVal val="0"/>
                                          </p:val>
                                        </p:tav>
                                        <p:tav tm="100000">
                                          <p:val>
                                            <p:strVal val="#ppt_h"/>
                                          </p:val>
                                        </p:tav>
                                      </p:tavLst>
                                    </p:anim>
                                  </p:childTnLst>
                                </p:cTn>
                              </p:par>
                            </p:childTnLst>
                          </p:cTn>
                        </p:par>
                        <p:par>
                          <p:cTn id="67" fill="hold">
                            <p:stCondLst>
                              <p:cond delay="1500"/>
                            </p:stCondLst>
                            <p:childTnLst>
                              <p:par>
                                <p:cTn id="68" presetID="22" presetClass="entr" presetSubtype="4" fill="hold" grpId="0" nodeType="afterEffect">
                                  <p:stCondLst>
                                    <p:cond delay="0"/>
                                  </p:stCondLst>
                                  <p:iterate>
                                    <p:tmAbs val="0"/>
                                  </p:iterate>
                                  <p:childTnLst>
                                    <p:set>
                                      <p:cBhvr>
                                        <p:cTn id="69" fill="hold"/>
                                        <p:tgtEl>
                                          <p:spTgt spid="463"/>
                                        </p:tgtEl>
                                        <p:attrNameLst>
                                          <p:attrName>style.visibility</p:attrName>
                                        </p:attrNameLst>
                                      </p:cBhvr>
                                      <p:to>
                                        <p:strVal val="visible"/>
                                      </p:to>
                                    </p:set>
                                    <p:animEffect transition="in" filter="wipe(down)">
                                      <p:cBhvr>
                                        <p:cTn id="70" dur="500"/>
                                        <p:tgtEl>
                                          <p:spTgt spid="46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iterate>
                                    <p:tmAbs val="0"/>
                                  </p:iterate>
                                  <p:childTnLst>
                                    <p:set>
                                      <p:cBhvr>
                                        <p:cTn id="74" fill="hold"/>
                                        <p:tgtEl>
                                          <p:spTgt spid="471"/>
                                        </p:tgtEl>
                                        <p:attrNameLst>
                                          <p:attrName>style.visibility</p:attrName>
                                        </p:attrNameLst>
                                      </p:cBhvr>
                                      <p:to>
                                        <p:strVal val="visible"/>
                                      </p:to>
                                    </p:set>
                                    <p:animEffect transition="in" filter="wipe(down)">
                                      <p:cBhvr>
                                        <p:cTn id="75" dur="500"/>
                                        <p:tgtEl>
                                          <p:spTgt spid="471"/>
                                        </p:tgtEl>
                                      </p:cBhvr>
                                    </p:animEffect>
                                  </p:childTnLst>
                                </p:cTn>
                              </p:par>
                            </p:childTnLst>
                          </p:cTn>
                        </p:par>
                        <p:par>
                          <p:cTn id="76" fill="hold">
                            <p:stCondLst>
                              <p:cond delay="500"/>
                            </p:stCondLst>
                            <p:childTnLst>
                              <p:par>
                                <p:cTn id="77" presetID="22" presetClass="entr" presetSubtype="4" fill="hold" grpId="0" nodeType="afterEffect">
                                  <p:stCondLst>
                                    <p:cond delay="0"/>
                                  </p:stCondLst>
                                  <p:iterate>
                                    <p:tmAbs val="0"/>
                                  </p:iterate>
                                  <p:childTnLst>
                                    <p:set>
                                      <p:cBhvr>
                                        <p:cTn id="78" fill="hold"/>
                                        <p:tgtEl>
                                          <p:spTgt spid="449"/>
                                        </p:tgtEl>
                                        <p:attrNameLst>
                                          <p:attrName>style.visibility</p:attrName>
                                        </p:attrNameLst>
                                      </p:cBhvr>
                                      <p:to>
                                        <p:strVal val="visible"/>
                                      </p:to>
                                    </p:set>
                                    <p:animEffect transition="in" filter="wipe(down)">
                                      <p:cBhvr>
                                        <p:cTn id="79" dur="500"/>
                                        <p:tgtEl>
                                          <p:spTgt spid="449"/>
                                        </p:tgtEl>
                                      </p:cBhvr>
                                    </p:animEffect>
                                  </p:childTnLst>
                                </p:cTn>
                              </p:par>
                            </p:childTnLst>
                          </p:cTn>
                        </p:par>
                        <p:par>
                          <p:cTn id="80" fill="hold">
                            <p:stCondLst>
                              <p:cond delay="1000"/>
                            </p:stCondLst>
                            <p:childTnLst>
                              <p:par>
                                <p:cTn id="81" presetID="2" presetClass="entr" presetSubtype="4" fill="hold" grpId="0" nodeType="afterEffect">
                                  <p:stCondLst>
                                    <p:cond delay="0"/>
                                  </p:stCondLst>
                                  <p:iterate>
                                    <p:tmAbs val="0"/>
                                  </p:iterate>
                                  <p:childTnLst>
                                    <p:set>
                                      <p:cBhvr>
                                        <p:cTn id="82" fill="hold"/>
                                        <p:tgtEl>
                                          <p:spTgt spid="459"/>
                                        </p:tgtEl>
                                        <p:attrNameLst>
                                          <p:attrName>style.visibility</p:attrName>
                                        </p:attrNameLst>
                                      </p:cBhvr>
                                      <p:to>
                                        <p:strVal val="visible"/>
                                      </p:to>
                                    </p:set>
                                    <p:anim calcmode="lin" valueType="num">
                                      <p:cBhvr>
                                        <p:cTn id="83" dur="500" fill="hold"/>
                                        <p:tgtEl>
                                          <p:spTgt spid="459"/>
                                        </p:tgtEl>
                                        <p:attrNameLst>
                                          <p:attrName>ppt_x</p:attrName>
                                        </p:attrNameLst>
                                      </p:cBhvr>
                                      <p:tavLst>
                                        <p:tav tm="0">
                                          <p:val>
                                            <p:strVal val="#ppt_x"/>
                                          </p:val>
                                        </p:tav>
                                        <p:tav tm="100000">
                                          <p:val>
                                            <p:strVal val="#ppt_x"/>
                                          </p:val>
                                        </p:tav>
                                      </p:tavLst>
                                    </p:anim>
                                    <p:anim calcmode="lin" valueType="num">
                                      <p:cBhvr>
                                        <p:cTn id="84" dur="500" fill="hold"/>
                                        <p:tgtEl>
                                          <p:spTgt spid="459"/>
                                        </p:tgtEl>
                                        <p:attrNameLst>
                                          <p:attrName>ppt_y</p:attrName>
                                        </p:attrNameLst>
                                      </p:cBhvr>
                                      <p:tavLst>
                                        <p:tav tm="0">
                                          <p:val>
                                            <p:strVal val="1+#ppt_h/2"/>
                                          </p:val>
                                        </p:tav>
                                        <p:tav tm="100000">
                                          <p:val>
                                            <p:strVal val="#ppt_y"/>
                                          </p:val>
                                        </p:tav>
                                      </p:tavLst>
                                    </p:anim>
                                  </p:childTnLst>
                                </p:cTn>
                              </p:par>
                            </p:childTnLst>
                          </p:cTn>
                        </p:par>
                        <p:par>
                          <p:cTn id="85" fill="hold">
                            <p:stCondLst>
                              <p:cond delay="1500"/>
                            </p:stCondLst>
                            <p:childTnLst>
                              <p:par>
                                <p:cTn id="86" presetID="2" presetClass="entr" presetSubtype="4" fill="hold" grpId="0" nodeType="afterEffect">
                                  <p:stCondLst>
                                    <p:cond delay="0"/>
                                  </p:stCondLst>
                                  <p:iterate>
                                    <p:tmAbs val="0"/>
                                  </p:iterate>
                                  <p:childTnLst>
                                    <p:set>
                                      <p:cBhvr>
                                        <p:cTn id="87" fill="hold"/>
                                        <p:tgtEl>
                                          <p:spTgt spid="465"/>
                                        </p:tgtEl>
                                        <p:attrNameLst>
                                          <p:attrName>style.visibility</p:attrName>
                                        </p:attrNameLst>
                                      </p:cBhvr>
                                      <p:to>
                                        <p:strVal val="visible"/>
                                      </p:to>
                                    </p:set>
                                    <p:anim calcmode="lin" valueType="num">
                                      <p:cBhvr>
                                        <p:cTn id="88" dur="500" fill="hold"/>
                                        <p:tgtEl>
                                          <p:spTgt spid="465"/>
                                        </p:tgtEl>
                                        <p:attrNameLst>
                                          <p:attrName>ppt_x</p:attrName>
                                        </p:attrNameLst>
                                      </p:cBhvr>
                                      <p:tavLst>
                                        <p:tav tm="0">
                                          <p:val>
                                            <p:strVal val="#ppt_x"/>
                                          </p:val>
                                        </p:tav>
                                        <p:tav tm="100000">
                                          <p:val>
                                            <p:strVal val="#ppt_x"/>
                                          </p:val>
                                        </p:tav>
                                      </p:tavLst>
                                    </p:anim>
                                    <p:anim calcmode="lin" valueType="num">
                                      <p:cBhvr>
                                        <p:cTn id="89" dur="500" fill="hold"/>
                                        <p:tgtEl>
                                          <p:spTgt spid="4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 grpId="0" animBg="1" advAuto="0"/>
      <p:bldP spid="449" grpId="0" animBg="1" advAuto="0"/>
      <p:bldP spid="450" grpId="0" animBg="1" advAuto="0"/>
      <p:bldP spid="453" grpId="0" animBg="1" advAuto="0"/>
      <p:bldP spid="456" grpId="0" animBg="1" advAuto="0"/>
      <p:bldP spid="459" grpId="0" animBg="1" advAuto="0"/>
      <p:bldP spid="460" grpId="0" animBg="1" advAuto="0"/>
      <p:bldP spid="461" grpId="0" animBg="1" advAuto="0"/>
      <p:bldP spid="462" grpId="0" animBg="1" advAuto="0"/>
      <p:bldP spid="463" grpId="0" animBg="1" advAuto="0"/>
      <p:bldP spid="464" grpId="0" animBg="1" advAuto="0"/>
      <p:bldP spid="465" grpId="0" animBg="1" advAuto="0"/>
      <p:bldP spid="468" grpId="0" animBg="1" advAuto="0"/>
      <p:bldP spid="469" grpId="0" animBg="1" advAuto="0"/>
      <p:bldP spid="470" grpId="0" animBg="1" advAuto="0"/>
      <p:bldP spid="471" grpId="0" animBg="1" advAuto="0"/>
      <p:bldP spid="472" grpId="0" animBg="1" advAuto="0"/>
      <p:bldP spid="473"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Rectangle 2"/>
          <p:cNvSpPr/>
          <p:nvPr/>
        </p:nvSpPr>
        <p:spPr>
          <a:xfrm>
            <a:off x="0" y="188912"/>
            <a:ext cx="24384000" cy="969964"/>
          </a:xfrm>
          <a:prstGeom prst="rect">
            <a:avLst/>
          </a:prstGeom>
          <a:solidFill>
            <a:srgbClr val="EE7A90"/>
          </a:solidFill>
          <a:ln w="12700">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pic>
        <p:nvPicPr>
          <p:cNvPr id="476" name="Image" descr="Image"/>
          <p:cNvPicPr>
            <a:picLocks noChangeAspect="1"/>
          </p:cNvPicPr>
          <p:nvPr/>
        </p:nvPicPr>
        <p:blipFill>
          <a:blip r:embed="rId2"/>
          <a:stretch>
            <a:fillRect/>
          </a:stretch>
        </p:blipFill>
        <p:spPr>
          <a:xfrm>
            <a:off x="352059" y="2103438"/>
            <a:ext cx="11669712" cy="9348787"/>
          </a:xfrm>
          <a:prstGeom prst="rect">
            <a:avLst/>
          </a:prstGeom>
          <a:ln w="12700">
            <a:miter lim="400000"/>
          </a:ln>
        </p:spPr>
      </p:pic>
      <p:pic>
        <p:nvPicPr>
          <p:cNvPr id="477" name="Image" descr="Image"/>
          <p:cNvPicPr>
            <a:picLocks noChangeAspect="1"/>
          </p:cNvPicPr>
          <p:nvPr/>
        </p:nvPicPr>
        <p:blipFill>
          <a:blip r:embed="rId3"/>
          <a:stretch>
            <a:fillRect/>
          </a:stretch>
        </p:blipFill>
        <p:spPr>
          <a:xfrm>
            <a:off x="328613" y="11639550"/>
            <a:ext cx="11669712" cy="1939925"/>
          </a:xfrm>
          <a:prstGeom prst="rect">
            <a:avLst/>
          </a:prstGeom>
          <a:ln w="12700">
            <a:miter lim="400000"/>
          </a:ln>
        </p:spPr>
      </p:pic>
      <p:sp>
        <p:nvSpPr>
          <p:cNvPr id="478" name="Package used: gmm (Python)"/>
          <p:cNvSpPr txBox="1"/>
          <p:nvPr/>
        </p:nvSpPr>
        <p:spPr>
          <a:xfrm>
            <a:off x="1283976" y="1346136"/>
            <a:ext cx="4183686" cy="555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90000"/>
              </a:lnSpc>
              <a:defRPr>
                <a:latin typeface="Canela Text Regular"/>
                <a:ea typeface="Canela Text Regular"/>
                <a:cs typeface="Canela Text Regular"/>
                <a:sym typeface="Canela Text Regular"/>
              </a:defRPr>
            </a:lvl1pPr>
          </a:lstStyle>
          <a:p>
            <a:r>
              <a:t>Package used: gmm (Python) </a:t>
            </a:r>
          </a:p>
        </p:txBody>
      </p:sp>
      <p:pic>
        <p:nvPicPr>
          <p:cNvPr id="479" name="Image" descr="Image"/>
          <p:cNvPicPr>
            <a:picLocks noChangeAspect="1"/>
          </p:cNvPicPr>
          <p:nvPr/>
        </p:nvPicPr>
        <p:blipFill>
          <a:blip r:embed="rId4"/>
          <a:stretch>
            <a:fillRect/>
          </a:stretch>
        </p:blipFill>
        <p:spPr>
          <a:xfrm>
            <a:off x="12750609" y="2305051"/>
            <a:ext cx="11352353" cy="9109076"/>
          </a:xfrm>
          <a:prstGeom prst="rect">
            <a:avLst/>
          </a:prstGeom>
          <a:ln w="12700">
            <a:miter lim="400000"/>
          </a:ln>
        </p:spPr>
      </p:pic>
      <p:sp>
        <p:nvSpPr>
          <p:cNvPr id="480" name="Package used: gmm (Python)"/>
          <p:cNvSpPr txBox="1"/>
          <p:nvPr/>
        </p:nvSpPr>
        <p:spPr>
          <a:xfrm>
            <a:off x="19046514" y="1547749"/>
            <a:ext cx="4183685" cy="555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90000"/>
              </a:lnSpc>
              <a:defRPr>
                <a:latin typeface="Canela Text Regular"/>
                <a:ea typeface="Canela Text Regular"/>
                <a:cs typeface="Canela Text Regular"/>
                <a:sym typeface="Canela Text Regular"/>
              </a:defRPr>
            </a:lvl1pPr>
          </a:lstStyle>
          <a:p>
            <a:r>
              <a:t>Package used: gmm (Python) </a:t>
            </a:r>
          </a:p>
        </p:txBody>
      </p:sp>
      <p:pic>
        <p:nvPicPr>
          <p:cNvPr id="481" name="Image" descr="Image"/>
          <p:cNvPicPr>
            <a:picLocks noChangeAspect="1"/>
          </p:cNvPicPr>
          <p:nvPr/>
        </p:nvPicPr>
        <p:blipFill>
          <a:blip r:embed="rId5"/>
          <a:stretch>
            <a:fillRect/>
          </a:stretch>
        </p:blipFill>
        <p:spPr>
          <a:xfrm>
            <a:off x="12704913" y="11639550"/>
            <a:ext cx="11147084" cy="1887537"/>
          </a:xfrm>
          <a:prstGeom prst="rect">
            <a:avLst/>
          </a:prstGeom>
          <a:ln w="12700">
            <a:miter lim="400000"/>
          </a:ln>
        </p:spPr>
      </p:pic>
      <p:sp>
        <p:nvSpPr>
          <p:cNvPr id="482" name="Fit Plots"/>
          <p:cNvSpPr txBox="1">
            <a:spLocks noGrp="1"/>
          </p:cNvSpPr>
          <p:nvPr>
            <p:ph type="title"/>
          </p:nvPr>
        </p:nvSpPr>
        <p:spPr>
          <a:xfrm>
            <a:off x="1219200" y="-315913"/>
            <a:ext cx="21945600" cy="1727201"/>
          </a:xfrm>
          <a:prstGeom prst="rect">
            <a:avLst/>
          </a:prstGeom>
        </p:spPr>
        <p:txBody>
          <a:bodyPr/>
          <a:lstStyle>
            <a:lvl1pPr>
              <a:defRPr spc="-100"/>
            </a:lvl1pPr>
          </a:lstStyle>
          <a:p>
            <a:r>
              <a:t>Fitted Distributions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Rectangle 1"/>
          <p:cNvSpPr/>
          <p:nvPr/>
        </p:nvSpPr>
        <p:spPr>
          <a:xfrm>
            <a:off x="0" y="490811"/>
            <a:ext cx="24384000"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pic>
        <p:nvPicPr>
          <p:cNvPr id="485" name="mixture of lognormal and gamma-1.png" descr="mixture of lognormal and gamma-1.png"/>
          <p:cNvPicPr>
            <a:picLocks noChangeAspect="1"/>
          </p:cNvPicPr>
          <p:nvPr/>
        </p:nvPicPr>
        <p:blipFill>
          <a:blip r:embed="rId2"/>
          <a:stretch>
            <a:fillRect/>
          </a:stretch>
        </p:blipFill>
        <p:spPr>
          <a:xfrm>
            <a:off x="14567410" y="3620258"/>
            <a:ext cx="7926831" cy="7707776"/>
          </a:xfrm>
          <a:prstGeom prst="rect">
            <a:avLst/>
          </a:prstGeom>
          <a:ln w="25400">
            <a:solidFill>
              <a:srgbClr val="000000"/>
            </a:solidFill>
            <a:miter lim="400000"/>
          </a:ln>
        </p:spPr>
      </p:pic>
      <p:pic>
        <p:nvPicPr>
          <p:cNvPr id="486" name="Image" descr="Image"/>
          <p:cNvPicPr>
            <a:picLocks noChangeAspect="1"/>
          </p:cNvPicPr>
          <p:nvPr/>
        </p:nvPicPr>
        <p:blipFill>
          <a:blip r:embed="rId3"/>
          <a:stretch>
            <a:fillRect/>
          </a:stretch>
        </p:blipFill>
        <p:spPr>
          <a:xfrm>
            <a:off x="12289776" y="11647486"/>
            <a:ext cx="10867280" cy="1696799"/>
          </a:xfrm>
          <a:prstGeom prst="rect">
            <a:avLst/>
          </a:prstGeom>
          <a:ln w="12700">
            <a:miter lim="400000"/>
          </a:ln>
        </p:spPr>
      </p:pic>
      <p:sp>
        <p:nvSpPr>
          <p:cNvPr id="487" name="Package used: mixtools, Fitdistr ,normlmixEM"/>
          <p:cNvSpPr txBox="1"/>
          <p:nvPr/>
        </p:nvSpPr>
        <p:spPr>
          <a:xfrm>
            <a:off x="17557495" y="2813466"/>
            <a:ext cx="6451703" cy="555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90000"/>
              </a:lnSpc>
              <a:defRPr>
                <a:latin typeface="Canela Text Regular"/>
                <a:ea typeface="Canela Text Regular"/>
                <a:cs typeface="Canela Text Regular"/>
                <a:sym typeface="Canela Text Regular"/>
              </a:defRPr>
            </a:lvl1pPr>
          </a:lstStyle>
          <a:p>
            <a:r>
              <a:t>Package used: mixtools, Fitdistr ,normlmixEM</a:t>
            </a:r>
          </a:p>
        </p:txBody>
      </p:sp>
      <p:pic>
        <p:nvPicPr>
          <p:cNvPr id="488" name="mixtureof lognormal and weibull-1.png" descr="mixtureof lognormal and weibull-1.png"/>
          <p:cNvPicPr>
            <a:picLocks noChangeAspect="1"/>
          </p:cNvPicPr>
          <p:nvPr/>
        </p:nvPicPr>
        <p:blipFill>
          <a:blip r:embed="rId4"/>
          <a:stretch>
            <a:fillRect/>
          </a:stretch>
        </p:blipFill>
        <p:spPr>
          <a:xfrm>
            <a:off x="1752090" y="3460531"/>
            <a:ext cx="8064501" cy="7840662"/>
          </a:xfrm>
          <a:prstGeom prst="rect">
            <a:avLst/>
          </a:prstGeom>
          <a:ln w="25400">
            <a:solidFill>
              <a:srgbClr val="000000"/>
            </a:solidFill>
            <a:miter lim="400000"/>
          </a:ln>
        </p:spPr>
      </p:pic>
      <p:pic>
        <p:nvPicPr>
          <p:cNvPr id="489" name="Image" descr="Image"/>
          <p:cNvPicPr>
            <a:picLocks noChangeAspect="1"/>
          </p:cNvPicPr>
          <p:nvPr/>
        </p:nvPicPr>
        <p:blipFill>
          <a:blip r:embed="rId5"/>
          <a:stretch>
            <a:fillRect/>
          </a:stretch>
        </p:blipFill>
        <p:spPr>
          <a:xfrm>
            <a:off x="242697" y="11647486"/>
            <a:ext cx="11639551" cy="1762126"/>
          </a:xfrm>
          <a:prstGeom prst="rect">
            <a:avLst/>
          </a:prstGeom>
          <a:ln w="12700">
            <a:miter lim="400000"/>
          </a:ln>
        </p:spPr>
      </p:pic>
      <p:sp>
        <p:nvSpPr>
          <p:cNvPr id="490" name="TextBox 5"/>
          <p:cNvSpPr txBox="1"/>
          <p:nvPr/>
        </p:nvSpPr>
        <p:spPr>
          <a:xfrm>
            <a:off x="-3012442" y="2734633"/>
            <a:ext cx="12417554" cy="545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lnSpc>
                <a:spcPct val="90000"/>
              </a:lnSpc>
              <a:defRPr>
                <a:latin typeface="Canela Text Regular"/>
                <a:ea typeface="Canela Text Regular"/>
                <a:cs typeface="Canela Text Regular"/>
                <a:sym typeface="Canela Text Regular"/>
              </a:defRPr>
            </a:lvl1pPr>
          </a:lstStyle>
          <a:p>
            <a:r>
              <a:t>Package used: mixtools, Fitdistr ,normlmixEM</a:t>
            </a:r>
          </a:p>
        </p:txBody>
      </p:sp>
      <p:sp>
        <p:nvSpPr>
          <p:cNvPr id="491" name="Fit Plots"/>
          <p:cNvSpPr txBox="1">
            <a:spLocks noGrp="1"/>
          </p:cNvSpPr>
          <p:nvPr>
            <p:ph type="title"/>
          </p:nvPr>
        </p:nvSpPr>
        <p:spPr>
          <a:xfrm>
            <a:off x="1426429" y="167623"/>
            <a:ext cx="21945601" cy="1727201"/>
          </a:xfrm>
          <a:prstGeom prst="rect">
            <a:avLst/>
          </a:prstGeom>
        </p:spPr>
        <p:txBody>
          <a:bodyPr/>
          <a:lstStyle>
            <a:lvl1pPr>
              <a:defRPr spc="-100"/>
            </a:lvl1pPr>
          </a:lstStyle>
          <a:p>
            <a:r>
              <a:t>Fitted Distributions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Rectangle 1"/>
          <p:cNvSpPr/>
          <p:nvPr/>
        </p:nvSpPr>
        <p:spPr>
          <a:xfrm>
            <a:off x="0" y="490811"/>
            <a:ext cx="24384000"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pic>
        <p:nvPicPr>
          <p:cNvPr id="494" name="Image" descr="Image"/>
          <p:cNvPicPr>
            <a:picLocks noChangeAspect="1"/>
          </p:cNvPicPr>
          <p:nvPr/>
        </p:nvPicPr>
        <p:blipFill>
          <a:blip r:embed="rId2"/>
          <a:stretch>
            <a:fillRect/>
          </a:stretch>
        </p:blipFill>
        <p:spPr>
          <a:xfrm>
            <a:off x="2325688" y="2647054"/>
            <a:ext cx="19305588" cy="9034462"/>
          </a:xfrm>
          <a:prstGeom prst="rect">
            <a:avLst/>
          </a:prstGeom>
          <a:ln w="12700">
            <a:miter lim="400000"/>
          </a:ln>
        </p:spPr>
      </p:pic>
      <p:sp>
        <p:nvSpPr>
          <p:cNvPr id="495" name="Estimation Results"/>
          <p:cNvSpPr txBox="1">
            <a:spLocks noGrp="1"/>
          </p:cNvSpPr>
          <p:nvPr>
            <p:ph type="title"/>
          </p:nvPr>
        </p:nvSpPr>
        <p:spPr>
          <a:prstGeom prst="rect">
            <a:avLst/>
          </a:prstGeom>
        </p:spPr>
        <p:txBody>
          <a:bodyPr/>
          <a:lstStyle>
            <a:lvl1pPr>
              <a:defRPr spc="-100"/>
            </a:lvl1pPr>
          </a:lstStyle>
          <a:p>
            <a:r>
              <a:t>Estimation Results</a:t>
            </a:r>
          </a:p>
        </p:txBody>
      </p:sp>
      <p:sp>
        <p:nvSpPr>
          <p:cNvPr id="496" name="Rectangle"/>
          <p:cNvSpPr/>
          <p:nvPr/>
        </p:nvSpPr>
        <p:spPr>
          <a:xfrm>
            <a:off x="2457449" y="5930900"/>
            <a:ext cx="19042064" cy="1854200"/>
          </a:xfrm>
          <a:prstGeom prst="rect">
            <a:avLst/>
          </a:prstGeom>
          <a:solidFill>
            <a:srgbClr val="FFFFFF">
              <a:alpha val="0"/>
            </a:srgbClr>
          </a:solidFill>
          <a:ln w="50800">
            <a:solidFill>
              <a:srgbClr val="FF2600"/>
            </a:solidFill>
            <a:miter lim="400000"/>
          </a:ln>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493"/>
                                        </p:tgtEl>
                                        <p:attrNameLst>
                                          <p:attrName>style.visibility</p:attrName>
                                        </p:attrNameLst>
                                      </p:cBhvr>
                                      <p:to>
                                        <p:strVal val="visible"/>
                                      </p:to>
                                    </p:set>
                                    <p:anim calcmode="lin" valueType="num">
                                      <p:cBhvr>
                                        <p:cTn id="7" dur="500" fill="hold"/>
                                        <p:tgtEl>
                                          <p:spTgt spid="493"/>
                                        </p:tgtEl>
                                        <p:attrNameLst>
                                          <p:attrName>ppt_x</p:attrName>
                                        </p:attrNameLst>
                                      </p:cBhvr>
                                      <p:tavLst>
                                        <p:tav tm="0">
                                          <p:val>
                                            <p:strVal val="0-#ppt_w/2"/>
                                          </p:val>
                                        </p:tav>
                                        <p:tav tm="100000">
                                          <p:val>
                                            <p:strVal val="#ppt_x"/>
                                          </p:val>
                                        </p:tav>
                                      </p:tavLst>
                                    </p:anim>
                                    <p:anim calcmode="lin" valueType="num">
                                      <p:cBhvr>
                                        <p:cTn id="8" dur="500" fill="hold"/>
                                        <p:tgtEl>
                                          <p:spTgt spid="49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495"/>
                                        </p:tgtEl>
                                        <p:attrNameLst>
                                          <p:attrName>style.visibility</p:attrName>
                                        </p:attrNameLst>
                                      </p:cBhvr>
                                      <p:to>
                                        <p:strVal val="visible"/>
                                      </p:to>
                                    </p:set>
                                    <p:anim calcmode="lin" valueType="num">
                                      <p:cBhvr>
                                        <p:cTn id="12" dur="500" fill="hold"/>
                                        <p:tgtEl>
                                          <p:spTgt spid="495"/>
                                        </p:tgtEl>
                                        <p:attrNameLst>
                                          <p:attrName>ppt_x</p:attrName>
                                        </p:attrNameLst>
                                      </p:cBhvr>
                                      <p:tavLst>
                                        <p:tav tm="0">
                                          <p:val>
                                            <p:strVal val="0-#ppt_w/2"/>
                                          </p:val>
                                        </p:tav>
                                        <p:tav tm="100000">
                                          <p:val>
                                            <p:strVal val="#ppt_x"/>
                                          </p:val>
                                        </p:tav>
                                      </p:tavLst>
                                    </p:anim>
                                    <p:anim calcmode="lin" valueType="num">
                                      <p:cBhvr>
                                        <p:cTn id="13" dur="500" fill="hold"/>
                                        <p:tgtEl>
                                          <p:spTgt spid="49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4" fill="hold" grpId="0" nodeType="afterEffect">
                                  <p:stCondLst>
                                    <p:cond delay="0"/>
                                  </p:stCondLst>
                                  <p:iterate>
                                    <p:tmAbs val="0"/>
                                  </p:iterate>
                                  <p:childTnLst>
                                    <p:set>
                                      <p:cBhvr>
                                        <p:cTn id="16" fill="hold"/>
                                        <p:tgtEl>
                                          <p:spTgt spid="494"/>
                                        </p:tgtEl>
                                        <p:attrNameLst>
                                          <p:attrName>style.visibility</p:attrName>
                                        </p:attrNameLst>
                                      </p:cBhvr>
                                      <p:to>
                                        <p:strVal val="visible"/>
                                      </p:to>
                                    </p:set>
                                    <p:animEffect transition="in" filter="wipe(down)">
                                      <p:cBhvr>
                                        <p:cTn id="17" dur="500"/>
                                        <p:tgtEl>
                                          <p:spTgt spid="49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iterate>
                                    <p:tmAbs val="0"/>
                                  </p:iterate>
                                  <p:childTnLst>
                                    <p:set>
                                      <p:cBhvr>
                                        <p:cTn id="21" fill="hold"/>
                                        <p:tgtEl>
                                          <p:spTgt spid="496"/>
                                        </p:tgtEl>
                                        <p:attrNameLst>
                                          <p:attrName>style.visibility</p:attrName>
                                        </p:attrNameLst>
                                      </p:cBhvr>
                                      <p:to>
                                        <p:strVal val="visible"/>
                                      </p:to>
                                    </p:set>
                                    <p:animEffect transition="in" filter="box(in)">
                                      <p:cBhvr>
                                        <p:cTn id="22" dur="20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0" animBg="1" advAuto="0"/>
      <p:bldP spid="494" grpId="0" animBg="1" advAuto="0"/>
      <p:bldP spid="495" grpId="0" animBg="1" advAuto="0"/>
      <p:bldP spid="496"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Rectangle 1"/>
          <p:cNvSpPr/>
          <p:nvPr/>
        </p:nvSpPr>
        <p:spPr>
          <a:xfrm>
            <a:off x="0" y="467365"/>
            <a:ext cx="24384000"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499" name="Mixture of LogNormals"/>
          <p:cNvSpPr txBox="1">
            <a:spLocks noGrp="1"/>
          </p:cNvSpPr>
          <p:nvPr>
            <p:ph type="title"/>
          </p:nvPr>
        </p:nvSpPr>
        <p:spPr>
          <a:xfrm>
            <a:off x="1219200" y="741362"/>
            <a:ext cx="21945600" cy="1727201"/>
          </a:xfrm>
          <a:prstGeom prst="rect">
            <a:avLst/>
          </a:prstGeom>
        </p:spPr>
        <p:txBody>
          <a:bodyPr/>
          <a:lstStyle>
            <a:lvl1pPr>
              <a:defRPr spc="-100"/>
            </a:lvl1pPr>
          </a:lstStyle>
          <a:p>
            <a:r>
              <a:t>Mixture of LogNormals</a:t>
            </a:r>
          </a:p>
        </p:txBody>
      </p:sp>
      <p:sp>
        <p:nvSpPr>
          <p:cNvPr id="500" name="Gmm model in python X~LogNormal…"/>
          <p:cNvSpPr txBox="1"/>
          <p:nvPr/>
        </p:nvSpPr>
        <p:spPr>
          <a:xfrm>
            <a:off x="15827375" y="3473558"/>
            <a:ext cx="3530600" cy="1404722"/>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lnSpc>
                <a:spcPct val="90000"/>
              </a:lnSpc>
              <a:defRPr>
                <a:latin typeface="Canela Text Bold"/>
                <a:ea typeface="Canela Text Bold"/>
                <a:cs typeface="Canela Text Bold"/>
                <a:sym typeface="Canela Text Bold"/>
              </a:defRPr>
            </a:pPr>
            <a:r>
              <a:t>Gmm</a:t>
            </a:r>
            <a:r>
              <a:rPr>
                <a:latin typeface="Canela Text Regular"/>
                <a:ea typeface="Canela Text Regular"/>
                <a:cs typeface="Canela Text Regular"/>
                <a:sym typeface="Canela Text Regular"/>
              </a:rPr>
              <a:t> model in python</a:t>
            </a:r>
            <a:br>
              <a:rPr>
                <a:latin typeface="Canela Text Regular"/>
                <a:ea typeface="Canela Text Regular"/>
                <a:cs typeface="Canela Text Regular"/>
                <a:sym typeface="Canela Text Regular"/>
              </a:rPr>
            </a:br>
            <a:r>
              <a:rPr>
                <a:latin typeface="Canela Text Regular"/>
                <a:ea typeface="Canela Text Regular"/>
                <a:cs typeface="Canela Text Regular"/>
                <a:sym typeface="Canela Text Regular"/>
              </a:rPr>
              <a:t>X~LogNormal</a:t>
            </a:r>
          </a:p>
          <a:p>
            <a:pPr algn="ctr">
              <a:lnSpc>
                <a:spcPct val="90000"/>
              </a:lnSpc>
              <a:defRPr>
                <a:latin typeface="Canela Text Regular"/>
                <a:ea typeface="Canela Text Regular"/>
                <a:cs typeface="Canela Text Regular"/>
                <a:sym typeface="Canela Text Regular"/>
              </a:defRPr>
            </a:pPr>
            <a:r>
              <a:t>Y follows lognormal</a:t>
            </a:r>
          </a:p>
        </p:txBody>
      </p:sp>
      <p:sp>
        <p:nvSpPr>
          <p:cNvPr id="501" name="μ2=8.547433…"/>
          <p:cNvSpPr txBox="1"/>
          <p:nvPr/>
        </p:nvSpPr>
        <p:spPr>
          <a:xfrm>
            <a:off x="18295937" y="6167977"/>
            <a:ext cx="3529013" cy="1380047"/>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lnSpc>
                <a:spcPct val="90000"/>
              </a:lnSpc>
              <a:defRPr>
                <a:latin typeface="Canela Text Regular"/>
                <a:ea typeface="Canela Text Regular"/>
                <a:cs typeface="Canela Text Regular"/>
                <a:sym typeface="Canela Text Regular"/>
              </a:defRPr>
            </a:pPr>
            <a:endParaRPr/>
          </a:p>
          <a:p>
            <a:pPr algn="ctr">
              <a:lnSpc>
                <a:spcPct val="90000"/>
              </a:lnSpc>
              <a:defRPr sz="3000" b="1">
                <a:latin typeface="Calibri"/>
                <a:ea typeface="Calibri"/>
                <a:cs typeface="Calibri"/>
                <a:sym typeface="Calibri"/>
              </a:defRPr>
            </a:pPr>
            <a:r>
              <a:t>μ2=8.547433 </a:t>
            </a:r>
            <a:endParaRPr b="0">
              <a:latin typeface="Canela Text Regular"/>
              <a:ea typeface="Canela Text Regular"/>
              <a:cs typeface="Canela Text Regular"/>
              <a:sym typeface="Canela Text Regular"/>
            </a:endParaRPr>
          </a:p>
          <a:p>
            <a:pPr algn="ctr">
              <a:lnSpc>
                <a:spcPct val="90000"/>
              </a:lnSpc>
              <a:defRPr sz="3000" b="1">
                <a:latin typeface="Calibri"/>
                <a:ea typeface="Calibri"/>
                <a:cs typeface="Calibri"/>
                <a:sym typeface="Calibri"/>
              </a:defRPr>
            </a:pPr>
            <a:r>
              <a:t>σ2=0.22011</a:t>
            </a:r>
          </a:p>
        </p:txBody>
      </p:sp>
      <p:sp>
        <p:nvSpPr>
          <p:cNvPr id="502" name="μ1=11.0199…"/>
          <p:cNvSpPr txBox="1"/>
          <p:nvPr/>
        </p:nvSpPr>
        <p:spPr>
          <a:xfrm>
            <a:off x="13082587" y="6116504"/>
            <a:ext cx="3529013" cy="148299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lnSpc>
                <a:spcPct val="90000"/>
              </a:lnSpc>
              <a:defRPr sz="3000">
                <a:latin typeface="Canela Text Regular"/>
                <a:ea typeface="Canela Text Regular"/>
                <a:cs typeface="Canela Text Regular"/>
                <a:sym typeface="Canela Text Regular"/>
              </a:defRPr>
            </a:pPr>
            <a:endParaRPr/>
          </a:p>
          <a:p>
            <a:pPr algn="ctr">
              <a:lnSpc>
                <a:spcPct val="90000"/>
              </a:lnSpc>
              <a:defRPr sz="3000" b="1">
                <a:latin typeface="Calibri"/>
                <a:ea typeface="Calibri"/>
                <a:cs typeface="Calibri"/>
                <a:sym typeface="Calibri"/>
              </a:defRPr>
            </a:pPr>
            <a:r>
              <a:t>μ1=11.0199</a:t>
            </a:r>
            <a:endParaRPr b="0">
              <a:latin typeface="Canela Text Regular"/>
              <a:ea typeface="Canela Text Regular"/>
              <a:cs typeface="Canela Text Regular"/>
              <a:sym typeface="Canela Text Regular"/>
            </a:endParaRPr>
          </a:p>
          <a:p>
            <a:pPr algn="ctr">
              <a:lnSpc>
                <a:spcPct val="90000"/>
              </a:lnSpc>
              <a:defRPr sz="3000" b="1">
                <a:latin typeface="Calibri"/>
                <a:ea typeface="Calibri"/>
                <a:cs typeface="Calibri"/>
                <a:sym typeface="Calibri"/>
              </a:defRPr>
            </a:pPr>
            <a:r>
              <a:t>σ2=0.0692931</a:t>
            </a:r>
          </a:p>
        </p:txBody>
      </p:sp>
      <p:pic>
        <p:nvPicPr>
          <p:cNvPr id="503" name="Image" descr="Image"/>
          <p:cNvPicPr>
            <a:picLocks noChangeAspect="1"/>
          </p:cNvPicPr>
          <p:nvPr/>
        </p:nvPicPr>
        <p:blipFill>
          <a:blip r:embed="rId2"/>
          <a:stretch>
            <a:fillRect/>
          </a:stretch>
        </p:blipFill>
        <p:spPr>
          <a:xfrm>
            <a:off x="12731750" y="8466138"/>
            <a:ext cx="10375900" cy="2019301"/>
          </a:xfrm>
          <a:prstGeom prst="rect">
            <a:avLst/>
          </a:prstGeom>
          <a:ln w="12700">
            <a:miter lim="400000"/>
          </a:ln>
        </p:spPr>
      </p:pic>
      <p:sp>
        <p:nvSpPr>
          <p:cNvPr id="504" name="Line"/>
          <p:cNvSpPr/>
          <p:nvPr/>
        </p:nvSpPr>
        <p:spPr>
          <a:xfrm flipH="1">
            <a:off x="14925674" y="10779125"/>
            <a:ext cx="1374776" cy="1374776"/>
          </a:xfrm>
          <a:prstGeom prst="line">
            <a:avLst/>
          </a:prstGeom>
          <a:ln w="25400">
            <a:solidFill>
              <a:srgbClr val="000000"/>
            </a:solidFill>
            <a:miter lim="400000"/>
            <a:tailEnd type="triangle"/>
          </a:ln>
        </p:spPr>
        <p:txBody>
          <a:bodyPr lIns="45718" tIns="45718" rIns="45718" bIns="45718"/>
          <a:lstStyle/>
          <a:p>
            <a:endParaRPr/>
          </a:p>
        </p:txBody>
      </p:sp>
      <p:sp>
        <p:nvSpPr>
          <p:cNvPr id="505" name="Line"/>
          <p:cNvSpPr/>
          <p:nvPr/>
        </p:nvSpPr>
        <p:spPr>
          <a:xfrm>
            <a:off x="18881725" y="10777538"/>
            <a:ext cx="1376364" cy="1376363"/>
          </a:xfrm>
          <a:prstGeom prst="line">
            <a:avLst/>
          </a:prstGeom>
          <a:ln w="25400">
            <a:solidFill>
              <a:srgbClr val="000000"/>
            </a:solidFill>
            <a:miter lim="400000"/>
            <a:tailEnd type="triangle"/>
          </a:ln>
        </p:spPr>
        <p:txBody>
          <a:bodyPr lIns="45718" tIns="45718" rIns="45718" bIns="45718"/>
          <a:lstStyle/>
          <a:p>
            <a:endParaRPr/>
          </a:p>
        </p:txBody>
      </p:sp>
      <p:sp>
        <p:nvSpPr>
          <p:cNvPr id="506" name="180 data points"/>
          <p:cNvSpPr txBox="1"/>
          <p:nvPr/>
        </p:nvSpPr>
        <p:spPr>
          <a:xfrm>
            <a:off x="19257962" y="12450388"/>
            <a:ext cx="1825626" cy="992938"/>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90000"/>
              </a:lnSpc>
              <a:defRPr>
                <a:latin typeface="Canela Text Regular"/>
                <a:ea typeface="Canela Text Regular"/>
                <a:cs typeface="Canela Text Regular"/>
                <a:sym typeface="Canela Text Regular"/>
              </a:defRPr>
            </a:lvl1pPr>
          </a:lstStyle>
          <a:p>
            <a:r>
              <a:t>180 data points             </a:t>
            </a:r>
          </a:p>
        </p:txBody>
      </p:sp>
      <p:sp>
        <p:nvSpPr>
          <p:cNvPr id="507" name="820 data points"/>
          <p:cNvSpPr txBox="1"/>
          <p:nvPr/>
        </p:nvSpPr>
        <p:spPr>
          <a:xfrm>
            <a:off x="14755812" y="12450388"/>
            <a:ext cx="1825626" cy="992938"/>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90000"/>
              </a:lnSpc>
              <a:defRPr>
                <a:latin typeface="Canela Text Regular"/>
                <a:ea typeface="Canela Text Regular"/>
                <a:cs typeface="Canela Text Regular"/>
                <a:sym typeface="Canela Text Regular"/>
              </a:defRPr>
            </a:lvl1pPr>
          </a:lstStyle>
          <a:p>
            <a:r>
              <a:t>820 data points</a:t>
            </a:r>
          </a:p>
        </p:txBody>
      </p:sp>
      <p:pic>
        <p:nvPicPr>
          <p:cNvPr id="508" name="Image" descr="Image"/>
          <p:cNvPicPr>
            <a:picLocks noChangeAspect="1"/>
          </p:cNvPicPr>
          <p:nvPr/>
        </p:nvPicPr>
        <p:blipFill>
          <a:blip r:embed="rId3"/>
          <a:stretch>
            <a:fillRect/>
          </a:stretch>
        </p:blipFill>
        <p:spPr>
          <a:xfrm>
            <a:off x="338138" y="3838575"/>
            <a:ext cx="10742612" cy="8620125"/>
          </a:xfrm>
          <a:prstGeom prst="rect">
            <a:avLst/>
          </a:prstGeom>
          <a:ln w="12700">
            <a:miter lim="400000"/>
          </a:ln>
        </p:spPr>
      </p:pic>
      <p:sp>
        <p:nvSpPr>
          <p:cNvPr id="509" name="Line"/>
          <p:cNvSpPr/>
          <p:nvPr/>
        </p:nvSpPr>
        <p:spPr>
          <a:xfrm flipH="1">
            <a:off x="15309849" y="4992687"/>
            <a:ext cx="990601" cy="990601"/>
          </a:xfrm>
          <a:prstGeom prst="line">
            <a:avLst/>
          </a:prstGeom>
          <a:ln w="25400">
            <a:solidFill>
              <a:srgbClr val="000000"/>
            </a:solidFill>
            <a:miter lim="400000"/>
            <a:tailEnd type="triangle"/>
          </a:ln>
        </p:spPr>
        <p:txBody>
          <a:bodyPr lIns="45718" tIns="45718" rIns="45718" bIns="45718"/>
          <a:lstStyle/>
          <a:p>
            <a:endParaRPr/>
          </a:p>
        </p:txBody>
      </p:sp>
      <p:sp>
        <p:nvSpPr>
          <p:cNvPr id="510" name="Line"/>
          <p:cNvSpPr/>
          <p:nvPr/>
        </p:nvSpPr>
        <p:spPr>
          <a:xfrm>
            <a:off x="18881725" y="4992687"/>
            <a:ext cx="993776" cy="992188"/>
          </a:xfrm>
          <a:prstGeom prst="line">
            <a:avLst/>
          </a:prstGeom>
          <a:ln w="25400">
            <a:solidFill>
              <a:srgbClr val="000000"/>
            </a:solidFill>
            <a:miter lim="400000"/>
            <a:tailEnd type="triangle"/>
          </a:ln>
        </p:spPr>
        <p:txBody>
          <a:bodyPr lIns="45718" tIns="45718" rIns="45718" bIns="45718"/>
          <a:lstStyle/>
          <a:p>
            <a:endParaRPr/>
          </a:p>
        </p:txBody>
      </p:sp>
      <p:grpSp>
        <p:nvGrpSpPr>
          <p:cNvPr id="513" name="82%"/>
          <p:cNvGrpSpPr/>
          <p:nvPr/>
        </p:nvGrpSpPr>
        <p:grpSpPr>
          <a:xfrm>
            <a:off x="14333537" y="4404169"/>
            <a:ext cx="1149351" cy="1164337"/>
            <a:chOff x="0" y="0"/>
            <a:chExt cx="1149350" cy="1164336"/>
          </a:xfrm>
        </p:grpSpPr>
        <p:sp>
          <p:nvSpPr>
            <p:cNvPr id="511" name="Oval"/>
            <p:cNvSpPr/>
            <p:nvPr/>
          </p:nvSpPr>
          <p:spPr>
            <a:xfrm>
              <a:off x="0" y="63055"/>
              <a:ext cx="1149350" cy="1038227"/>
            </a:xfrm>
            <a:prstGeom prst="ellipse">
              <a:avLst/>
            </a:prstGeom>
            <a:solidFill>
              <a:srgbClr val="45B43B">
                <a:alpha val="32156"/>
              </a:srgbClr>
            </a:solidFill>
            <a:ln w="12700" cap="flat">
              <a:noFill/>
              <a:miter lim="400000"/>
            </a:ln>
            <a:effectLst/>
          </p:spPr>
          <p:txBody>
            <a:bodyPr wrap="square" lIns="50800" tIns="50800" rIns="50800" bIns="50800" numCol="1" anchor="ctr">
              <a:noAutofit/>
            </a:bodyPr>
            <a:lstStyle/>
            <a:p>
              <a:pPr algn="ctr" defTabSz="825500">
                <a:defRPr>
                  <a:latin typeface="Canela Text Regular"/>
                  <a:ea typeface="Canela Text Regular"/>
                  <a:cs typeface="Canela Text Regular"/>
                  <a:sym typeface="Canela Text Regular"/>
                </a:defRPr>
              </a:pPr>
              <a:endParaRPr/>
            </a:p>
          </p:txBody>
        </p:sp>
        <p:sp>
          <p:nvSpPr>
            <p:cNvPr id="512" name="82%"/>
            <p:cNvSpPr txBox="1"/>
            <p:nvPr/>
          </p:nvSpPr>
          <p:spPr>
            <a:xfrm>
              <a:off x="168317" y="0"/>
              <a:ext cx="812716" cy="1164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825500">
                <a:defRPr sz="3200">
                  <a:latin typeface="Graphik"/>
                  <a:ea typeface="Graphik"/>
                  <a:cs typeface="Graphik"/>
                  <a:sym typeface="Graphik"/>
                </a:defRPr>
              </a:lvl1pPr>
            </a:lstStyle>
            <a:p>
              <a:r>
                <a:t>82%</a:t>
              </a:r>
            </a:p>
          </p:txBody>
        </p:sp>
      </p:grpSp>
      <p:grpSp>
        <p:nvGrpSpPr>
          <p:cNvPr id="516" name="18%"/>
          <p:cNvGrpSpPr/>
          <p:nvPr/>
        </p:nvGrpSpPr>
        <p:grpSpPr>
          <a:xfrm>
            <a:off x="19702462" y="4414488"/>
            <a:ext cx="1147763" cy="1164337"/>
            <a:chOff x="0" y="0"/>
            <a:chExt cx="1147762" cy="1164336"/>
          </a:xfrm>
        </p:grpSpPr>
        <p:sp>
          <p:nvSpPr>
            <p:cNvPr id="514" name="Oval"/>
            <p:cNvSpPr/>
            <p:nvPr/>
          </p:nvSpPr>
          <p:spPr>
            <a:xfrm>
              <a:off x="0" y="73374"/>
              <a:ext cx="1147763" cy="1017589"/>
            </a:xfrm>
            <a:prstGeom prst="ellipse">
              <a:avLst/>
            </a:prstGeom>
            <a:solidFill>
              <a:srgbClr val="45B43B">
                <a:alpha val="32156"/>
              </a:srgbClr>
            </a:solidFill>
            <a:ln w="12700" cap="flat">
              <a:noFill/>
              <a:miter lim="400000"/>
            </a:ln>
            <a:effectLst/>
          </p:spPr>
          <p:txBody>
            <a:bodyPr wrap="square" lIns="50800" tIns="50800" rIns="50800" bIns="50800" numCol="1" anchor="ctr">
              <a:noAutofit/>
            </a:bodyPr>
            <a:lstStyle/>
            <a:p>
              <a:pPr algn="ctr" defTabSz="825500">
                <a:defRPr>
                  <a:latin typeface="Canela Text Regular"/>
                  <a:ea typeface="Canela Text Regular"/>
                  <a:cs typeface="Canela Text Regular"/>
                  <a:sym typeface="Canela Text Regular"/>
                </a:defRPr>
              </a:pPr>
              <a:endParaRPr/>
            </a:p>
          </p:txBody>
        </p:sp>
        <p:sp>
          <p:nvSpPr>
            <p:cNvPr id="515" name="18%"/>
            <p:cNvSpPr txBox="1"/>
            <p:nvPr/>
          </p:nvSpPr>
          <p:spPr>
            <a:xfrm>
              <a:off x="168086" y="0"/>
              <a:ext cx="811591" cy="11643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825500">
                <a:defRPr sz="3200">
                  <a:latin typeface="Graphik"/>
                  <a:ea typeface="Graphik"/>
                  <a:cs typeface="Graphik"/>
                  <a:sym typeface="Graphik"/>
                </a:defRPr>
              </a:lvl1pPr>
            </a:lstStyle>
            <a:p>
              <a:r>
                <a:t>18%</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498"/>
                                        </p:tgtEl>
                                        <p:attrNameLst>
                                          <p:attrName>style.visibility</p:attrName>
                                        </p:attrNameLst>
                                      </p:cBhvr>
                                      <p:to>
                                        <p:strVal val="visible"/>
                                      </p:to>
                                    </p:set>
                                    <p:anim calcmode="lin" valueType="num">
                                      <p:cBhvr>
                                        <p:cTn id="7" dur="500" fill="hold"/>
                                        <p:tgtEl>
                                          <p:spTgt spid="498"/>
                                        </p:tgtEl>
                                        <p:attrNameLst>
                                          <p:attrName>ppt_x</p:attrName>
                                        </p:attrNameLst>
                                      </p:cBhvr>
                                      <p:tavLst>
                                        <p:tav tm="0">
                                          <p:val>
                                            <p:strVal val="0-#ppt_w/2"/>
                                          </p:val>
                                        </p:tav>
                                        <p:tav tm="100000">
                                          <p:val>
                                            <p:strVal val="#ppt_x"/>
                                          </p:val>
                                        </p:tav>
                                      </p:tavLst>
                                    </p:anim>
                                    <p:anim calcmode="lin" valueType="num">
                                      <p:cBhvr>
                                        <p:cTn id="8" dur="500" fill="hold"/>
                                        <p:tgtEl>
                                          <p:spTgt spid="49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499"/>
                                        </p:tgtEl>
                                        <p:attrNameLst>
                                          <p:attrName>style.visibility</p:attrName>
                                        </p:attrNameLst>
                                      </p:cBhvr>
                                      <p:to>
                                        <p:strVal val="visible"/>
                                      </p:to>
                                    </p:set>
                                    <p:anim calcmode="lin" valueType="num">
                                      <p:cBhvr>
                                        <p:cTn id="12" dur="500" fill="hold"/>
                                        <p:tgtEl>
                                          <p:spTgt spid="499"/>
                                        </p:tgtEl>
                                        <p:attrNameLst>
                                          <p:attrName>ppt_x</p:attrName>
                                        </p:attrNameLst>
                                      </p:cBhvr>
                                      <p:tavLst>
                                        <p:tav tm="0">
                                          <p:val>
                                            <p:strVal val="0-#ppt_w/2"/>
                                          </p:val>
                                        </p:tav>
                                        <p:tav tm="100000">
                                          <p:val>
                                            <p:strVal val="#ppt_x"/>
                                          </p:val>
                                        </p:tav>
                                      </p:tavLst>
                                    </p:anim>
                                    <p:anim calcmode="lin" valueType="num">
                                      <p:cBhvr>
                                        <p:cTn id="13" dur="500" fill="hold"/>
                                        <p:tgtEl>
                                          <p:spTgt spid="49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4" fill="hold" grpId="0" nodeType="afterEffect">
                                  <p:stCondLst>
                                    <p:cond delay="0"/>
                                  </p:stCondLst>
                                  <p:iterate>
                                    <p:tmAbs val="0"/>
                                  </p:iterate>
                                  <p:childTnLst>
                                    <p:set>
                                      <p:cBhvr>
                                        <p:cTn id="16" fill="hold"/>
                                        <p:tgtEl>
                                          <p:spTgt spid="508"/>
                                        </p:tgtEl>
                                        <p:attrNameLst>
                                          <p:attrName>style.visibility</p:attrName>
                                        </p:attrNameLst>
                                      </p:cBhvr>
                                      <p:to>
                                        <p:strVal val="visible"/>
                                      </p:to>
                                    </p:set>
                                    <p:animEffect transition="in" filter="wipe(down)">
                                      <p:cBhvr>
                                        <p:cTn id="17" dur="500"/>
                                        <p:tgtEl>
                                          <p:spTgt spid="50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p:tmAbs val="0"/>
                                  </p:iterate>
                                  <p:childTnLst>
                                    <p:set>
                                      <p:cBhvr>
                                        <p:cTn id="21" fill="hold"/>
                                        <p:tgtEl>
                                          <p:spTgt spid="500"/>
                                        </p:tgtEl>
                                        <p:attrNameLst>
                                          <p:attrName>style.visibility</p:attrName>
                                        </p:attrNameLst>
                                      </p:cBhvr>
                                      <p:to>
                                        <p:strVal val="visible"/>
                                      </p:to>
                                    </p:set>
                                    <p:animEffect transition="in" filter="wipe(left)">
                                      <p:cBhvr>
                                        <p:cTn id="22" dur="500"/>
                                        <p:tgtEl>
                                          <p:spTgt spid="50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grpId="0" nodeType="clickEffect">
                                  <p:stCondLst>
                                    <p:cond delay="0"/>
                                  </p:stCondLst>
                                  <p:iterate>
                                    <p:tmAbs val="0"/>
                                  </p:iterate>
                                  <p:childTnLst>
                                    <p:set>
                                      <p:cBhvr>
                                        <p:cTn id="26" fill="hold"/>
                                        <p:tgtEl>
                                          <p:spTgt spid="513"/>
                                        </p:tgtEl>
                                        <p:attrNameLst>
                                          <p:attrName>style.visibility</p:attrName>
                                        </p:attrNameLst>
                                      </p:cBhvr>
                                      <p:to>
                                        <p:strVal val="visible"/>
                                      </p:to>
                                    </p:set>
                                    <p:animEffect transition="in" filter="fade">
                                      <p:cBhvr>
                                        <p:cTn id="27" dur="500"/>
                                        <p:tgtEl>
                                          <p:spTgt spid="51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p:tmAbs val="0"/>
                                  </p:iterate>
                                  <p:childTnLst>
                                    <p:set>
                                      <p:cBhvr>
                                        <p:cTn id="31" fill="hold"/>
                                        <p:tgtEl>
                                          <p:spTgt spid="50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fill="hold" grpId="0" nodeType="clickEffect">
                                  <p:stCondLst>
                                    <p:cond delay="0"/>
                                  </p:stCondLst>
                                  <p:iterate>
                                    <p:tmAbs val="0"/>
                                  </p:iterate>
                                  <p:childTnLst>
                                    <p:set>
                                      <p:cBhvr>
                                        <p:cTn id="35" fill="hold"/>
                                        <p:tgtEl>
                                          <p:spTgt spid="502"/>
                                        </p:tgtEl>
                                        <p:attrNameLst>
                                          <p:attrName>style.visibility</p:attrName>
                                        </p:attrNameLst>
                                      </p:cBhvr>
                                      <p:to>
                                        <p:strVal val="visible"/>
                                      </p:to>
                                    </p:set>
                                    <p:animEffect transition="in" filter="fade">
                                      <p:cBhvr>
                                        <p:cTn id="36" dur="500"/>
                                        <p:tgtEl>
                                          <p:spTgt spid="50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fill="hold" grpId="0" nodeType="clickEffect">
                                  <p:stCondLst>
                                    <p:cond delay="0"/>
                                  </p:stCondLst>
                                  <p:iterate>
                                    <p:tmAbs val="0"/>
                                  </p:iterate>
                                  <p:childTnLst>
                                    <p:set>
                                      <p:cBhvr>
                                        <p:cTn id="40" fill="hold"/>
                                        <p:tgtEl>
                                          <p:spTgt spid="516"/>
                                        </p:tgtEl>
                                        <p:attrNameLst>
                                          <p:attrName>style.visibility</p:attrName>
                                        </p:attrNameLst>
                                      </p:cBhvr>
                                      <p:to>
                                        <p:strVal val="visible"/>
                                      </p:to>
                                    </p:set>
                                    <p:animEffect transition="in" filter="fade">
                                      <p:cBhvr>
                                        <p:cTn id="41" dur="500"/>
                                        <p:tgtEl>
                                          <p:spTgt spid="5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p:tmAbs val="0"/>
                                  </p:iterate>
                                  <p:childTnLst>
                                    <p:set>
                                      <p:cBhvr>
                                        <p:cTn id="45" fill="hold"/>
                                        <p:tgtEl>
                                          <p:spTgt spid="5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fill="hold" grpId="0" nodeType="clickEffect">
                                  <p:stCondLst>
                                    <p:cond delay="0"/>
                                  </p:stCondLst>
                                  <p:iterate>
                                    <p:tmAbs val="0"/>
                                  </p:iterate>
                                  <p:childTnLst>
                                    <p:set>
                                      <p:cBhvr>
                                        <p:cTn id="49" fill="hold"/>
                                        <p:tgtEl>
                                          <p:spTgt spid="501"/>
                                        </p:tgtEl>
                                        <p:attrNameLst>
                                          <p:attrName>style.visibility</p:attrName>
                                        </p:attrNameLst>
                                      </p:cBhvr>
                                      <p:to>
                                        <p:strVal val="visible"/>
                                      </p:to>
                                    </p:set>
                                    <p:animEffect transition="in" filter="fade">
                                      <p:cBhvr>
                                        <p:cTn id="50" dur="500"/>
                                        <p:tgtEl>
                                          <p:spTgt spid="501"/>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iterate>
                                    <p:tmAbs val="0"/>
                                  </p:iterate>
                                  <p:childTnLst>
                                    <p:set>
                                      <p:cBhvr>
                                        <p:cTn id="54" fill="hold"/>
                                        <p:tgtEl>
                                          <p:spTgt spid="503"/>
                                        </p:tgtEl>
                                        <p:attrNameLst>
                                          <p:attrName>style.visibility</p:attrName>
                                        </p:attrNameLst>
                                      </p:cBhvr>
                                      <p:to>
                                        <p:strVal val="visible"/>
                                      </p:to>
                                    </p:set>
                                    <p:anim calcmode="lin" valueType="num">
                                      <p:cBhvr>
                                        <p:cTn id="55" dur="1000" fill="hold"/>
                                        <p:tgtEl>
                                          <p:spTgt spid="503"/>
                                        </p:tgtEl>
                                        <p:attrNameLst>
                                          <p:attrName>ppt_x</p:attrName>
                                        </p:attrNameLst>
                                      </p:cBhvr>
                                      <p:tavLst>
                                        <p:tav tm="0">
                                          <p:val>
                                            <p:strVal val="#ppt_x"/>
                                          </p:val>
                                        </p:tav>
                                        <p:tav tm="100000">
                                          <p:val>
                                            <p:strVal val="#ppt_x"/>
                                          </p:val>
                                        </p:tav>
                                      </p:tavLst>
                                    </p:anim>
                                    <p:anim calcmode="lin" valueType="num">
                                      <p:cBhvr>
                                        <p:cTn id="56" dur="1000" fill="hold"/>
                                        <p:tgtEl>
                                          <p:spTgt spid="50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fill="hold" grpId="0" nodeType="clickEffect">
                                  <p:stCondLst>
                                    <p:cond delay="0"/>
                                  </p:stCondLst>
                                  <p:iterate>
                                    <p:tmAbs val="0"/>
                                  </p:iterate>
                                  <p:childTnLst>
                                    <p:set>
                                      <p:cBhvr>
                                        <p:cTn id="60" fill="hold"/>
                                        <p:tgtEl>
                                          <p:spTgt spid="504"/>
                                        </p:tgtEl>
                                        <p:attrNameLst>
                                          <p:attrName>style.visibility</p:attrName>
                                        </p:attrNameLst>
                                      </p:cBhvr>
                                      <p:to>
                                        <p:strVal val="visible"/>
                                      </p:to>
                                    </p:set>
                                    <p:animEffect transition="in" filter="fade">
                                      <p:cBhvr>
                                        <p:cTn id="61" dur="500"/>
                                        <p:tgtEl>
                                          <p:spTgt spid="50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iterate>
                                    <p:tmAbs val="0"/>
                                  </p:iterate>
                                  <p:childTnLst>
                                    <p:set>
                                      <p:cBhvr>
                                        <p:cTn id="65" fill="hold"/>
                                        <p:tgtEl>
                                          <p:spTgt spid="507"/>
                                        </p:tgtEl>
                                        <p:attrNameLst>
                                          <p:attrName>style.visibility</p:attrName>
                                        </p:attrNameLst>
                                      </p:cBhvr>
                                      <p:to>
                                        <p:strVal val="visible"/>
                                      </p:to>
                                    </p:set>
                                    <p:animEffect transition="in" filter="wipe(left)">
                                      <p:cBhvr>
                                        <p:cTn id="66" dur="500"/>
                                        <p:tgtEl>
                                          <p:spTgt spid="50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iterate>
                                    <p:tmAbs val="0"/>
                                  </p:iterate>
                                  <p:childTnLst>
                                    <p:set>
                                      <p:cBhvr>
                                        <p:cTn id="70" fill="hold"/>
                                        <p:tgtEl>
                                          <p:spTgt spid="506"/>
                                        </p:tgtEl>
                                        <p:attrNameLst>
                                          <p:attrName>style.visibility</p:attrName>
                                        </p:attrNameLst>
                                      </p:cBhvr>
                                      <p:to>
                                        <p:strVal val="visible"/>
                                      </p:to>
                                    </p:set>
                                    <p:animEffect transition="in" filter="wipe(left)">
                                      <p:cBhvr>
                                        <p:cTn id="71" dur="500"/>
                                        <p:tgtEl>
                                          <p:spTgt spid="50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fill="hold" grpId="0" nodeType="clickEffect">
                                  <p:stCondLst>
                                    <p:cond delay="0"/>
                                  </p:stCondLst>
                                  <p:iterate>
                                    <p:tmAbs val="0"/>
                                  </p:iterate>
                                  <p:childTnLst>
                                    <p:set>
                                      <p:cBhvr>
                                        <p:cTn id="75" fill="hold"/>
                                        <p:tgtEl>
                                          <p:spTgt spid="505"/>
                                        </p:tgtEl>
                                        <p:attrNameLst>
                                          <p:attrName>style.visibility</p:attrName>
                                        </p:attrNameLst>
                                      </p:cBhvr>
                                      <p:to>
                                        <p:strVal val="visible"/>
                                      </p:to>
                                    </p:set>
                                    <p:animEffect transition="in" filter="fade">
                                      <p:cBhvr>
                                        <p:cTn id="76" dur="500"/>
                                        <p:tgtEl>
                                          <p:spTgt spid="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animBg="1" advAuto="0"/>
      <p:bldP spid="499" grpId="0" animBg="1" advAuto="0"/>
      <p:bldP spid="500" grpId="0" animBg="1" advAuto="0"/>
      <p:bldP spid="501" grpId="0" animBg="1" advAuto="0"/>
      <p:bldP spid="502" grpId="0" animBg="1" advAuto="0"/>
      <p:bldP spid="503" grpId="0" animBg="1" advAuto="0"/>
      <p:bldP spid="504" grpId="0" animBg="1" advAuto="0"/>
      <p:bldP spid="505" grpId="0" animBg="1" advAuto="0"/>
      <p:bldP spid="506" grpId="0" animBg="1" advAuto="0"/>
      <p:bldP spid="507" grpId="0" animBg="1" advAuto="0"/>
      <p:bldP spid="508" grpId="0" animBg="1" advAuto="0"/>
      <p:bldP spid="509" grpId="0" animBg="1" advAuto="0"/>
      <p:bldP spid="510" grpId="0" animBg="1" advAuto="0"/>
      <p:bldP spid="513" grpId="0" animBg="1" advAuto="0"/>
      <p:bldP spid="516"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2"/>
          <p:cNvSpPr/>
          <p:nvPr/>
        </p:nvSpPr>
        <p:spPr>
          <a:xfrm>
            <a:off x="0" y="748719"/>
            <a:ext cx="24384000"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181" name="Acknowledgements"/>
          <p:cNvSpPr txBox="1">
            <a:spLocks noGrp="1"/>
          </p:cNvSpPr>
          <p:nvPr>
            <p:ph type="title"/>
          </p:nvPr>
        </p:nvSpPr>
        <p:spPr>
          <a:xfrm>
            <a:off x="1219199" y="730935"/>
            <a:ext cx="21945601" cy="1727201"/>
          </a:xfrm>
          <a:prstGeom prst="rect">
            <a:avLst/>
          </a:prstGeom>
        </p:spPr>
        <p:txBody>
          <a:bodyPr/>
          <a:lstStyle>
            <a:lvl1pPr>
              <a:defRPr spc="-100"/>
            </a:lvl1pPr>
          </a:lstStyle>
          <a:p>
            <a:r>
              <a:t>Acknowledgement</a:t>
            </a:r>
          </a:p>
        </p:txBody>
      </p:sp>
      <p:sp>
        <p:nvSpPr>
          <p:cNvPr id="182" name="Acknowledgements"/>
          <p:cNvSpPr txBox="1"/>
          <p:nvPr/>
        </p:nvSpPr>
        <p:spPr>
          <a:xfrm>
            <a:off x="1026459" y="3965192"/>
            <a:ext cx="22331082" cy="104853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just">
              <a:lnSpc>
                <a:spcPct val="150000"/>
              </a:lnSpc>
              <a:defRPr sz="4400" spc="-83">
                <a:latin typeface="Canela Regular"/>
                <a:ea typeface="Canela Regular"/>
                <a:cs typeface="Canela Regular"/>
                <a:sym typeface="Canela Regular"/>
              </a:defRPr>
            </a:pPr>
            <a:r>
              <a:t>The realization of any achievement necessitates the concerted labor and dedication of numerous individuals. The endeavor at hand, our project work, is no exception. Our profound appreciation extends to Dr. Pradnya Khandeparkar, whose inspiration and guidance have been instrumental in steering our efforts towards the successful execution of this research project.</a:t>
            </a:r>
            <a:endParaRPr sz="8400" spc="-84"/>
          </a:p>
          <a:p>
            <a:pPr algn="just">
              <a:lnSpc>
                <a:spcPct val="150000"/>
              </a:lnSpc>
              <a:defRPr sz="4400" spc="-83">
                <a:latin typeface="Canela Regular"/>
                <a:ea typeface="Canela Regular"/>
                <a:cs typeface="Canela Regular"/>
                <a:sym typeface="Canela Regular"/>
              </a:defRPr>
            </a:pPr>
            <a:r>
              <a:t>We express our sincere gratitude to NMIMS for affording us the invaluable opportunity to undertake and conduct this research project. The support and resources provided by NMIMS have played a pivotal role in facilitating the progression and completion of our scholarly endeavors.</a:t>
            </a:r>
            <a:endParaRPr sz="8400" spc="-84"/>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180"/>
                                        </p:tgtEl>
                                        <p:attrNameLst>
                                          <p:attrName>style.visibility</p:attrName>
                                        </p:attrNameLst>
                                      </p:cBhvr>
                                      <p:to>
                                        <p:strVal val="visible"/>
                                      </p:to>
                                    </p:set>
                                    <p:anim calcmode="lin" valueType="num">
                                      <p:cBhvr>
                                        <p:cTn id="7" dur="500" fill="hold"/>
                                        <p:tgtEl>
                                          <p:spTgt spid="180"/>
                                        </p:tgtEl>
                                        <p:attrNameLst>
                                          <p:attrName>ppt_x</p:attrName>
                                        </p:attrNameLst>
                                      </p:cBhvr>
                                      <p:tavLst>
                                        <p:tav tm="0">
                                          <p:val>
                                            <p:strVal val="0-#ppt_w/2"/>
                                          </p:val>
                                        </p:tav>
                                        <p:tav tm="100000">
                                          <p:val>
                                            <p:strVal val="#ppt_x"/>
                                          </p:val>
                                        </p:tav>
                                      </p:tavLst>
                                    </p:anim>
                                    <p:anim calcmode="lin" valueType="num">
                                      <p:cBhvr>
                                        <p:cTn id="8" dur="500" fill="hold"/>
                                        <p:tgtEl>
                                          <p:spTgt spid="18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181"/>
                                        </p:tgtEl>
                                        <p:attrNameLst>
                                          <p:attrName>style.visibility</p:attrName>
                                        </p:attrNameLst>
                                      </p:cBhvr>
                                      <p:to>
                                        <p:strVal val="visible"/>
                                      </p:to>
                                    </p:set>
                                    <p:anim calcmode="lin" valueType="num">
                                      <p:cBhvr>
                                        <p:cTn id="12" dur="500" fill="hold"/>
                                        <p:tgtEl>
                                          <p:spTgt spid="181"/>
                                        </p:tgtEl>
                                        <p:attrNameLst>
                                          <p:attrName>ppt_x</p:attrName>
                                        </p:attrNameLst>
                                      </p:cBhvr>
                                      <p:tavLst>
                                        <p:tav tm="0">
                                          <p:val>
                                            <p:strVal val="0-#ppt_w/2"/>
                                          </p:val>
                                        </p:tav>
                                        <p:tav tm="100000">
                                          <p:val>
                                            <p:strVal val="#ppt_x"/>
                                          </p:val>
                                        </p:tav>
                                      </p:tavLst>
                                    </p:anim>
                                    <p:anim calcmode="lin" valueType="num">
                                      <p:cBhvr>
                                        <p:cTn id="13" dur="500" fill="hold"/>
                                        <p:tgtEl>
                                          <p:spTgt spid="18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iterate>
                                    <p:tmAbs val="0"/>
                                  </p:iterate>
                                  <p:childTnLst>
                                    <p:set>
                                      <p:cBhvr>
                                        <p:cTn id="16" fill="hold"/>
                                        <p:tgtEl>
                                          <p:spTgt spid="182"/>
                                        </p:tgtEl>
                                        <p:attrNameLst>
                                          <p:attrName>style.visibility</p:attrName>
                                        </p:attrNameLst>
                                      </p:cBhvr>
                                      <p:to>
                                        <p:strVal val="visible"/>
                                      </p:to>
                                    </p:set>
                                    <p:anim calcmode="lin" valueType="num">
                                      <p:cBhvr>
                                        <p:cTn id="17" dur="500" fill="hold"/>
                                        <p:tgtEl>
                                          <p:spTgt spid="182"/>
                                        </p:tgtEl>
                                        <p:attrNameLst>
                                          <p:attrName>ppt_x</p:attrName>
                                        </p:attrNameLst>
                                      </p:cBhvr>
                                      <p:tavLst>
                                        <p:tav tm="0">
                                          <p:val>
                                            <p:strVal val="#ppt_x"/>
                                          </p:val>
                                        </p:tav>
                                        <p:tav tm="100000">
                                          <p:val>
                                            <p:strVal val="#ppt_x"/>
                                          </p:val>
                                        </p:tav>
                                      </p:tavLst>
                                    </p:anim>
                                    <p:anim calcmode="lin" valueType="num">
                                      <p:cBhvr>
                                        <p:cTn id="18"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advAuto="0"/>
      <p:bldP spid="181" grpId="0" animBg="1" advAuto="0"/>
      <p:bldP spid="182"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 name="Picture 3" descr="Picture 3"/>
          <p:cNvPicPr>
            <a:picLocks noChangeAspect="1"/>
          </p:cNvPicPr>
          <p:nvPr/>
        </p:nvPicPr>
        <p:blipFill>
          <a:blip r:embed="rId2"/>
          <a:stretch>
            <a:fillRect/>
          </a:stretch>
        </p:blipFill>
        <p:spPr>
          <a:xfrm>
            <a:off x="945676" y="2102023"/>
            <a:ext cx="10410171" cy="10515046"/>
          </a:xfrm>
          <a:prstGeom prst="rect">
            <a:avLst/>
          </a:prstGeom>
          <a:ln w="12700">
            <a:miter lim="400000"/>
          </a:ln>
        </p:spPr>
      </p:pic>
      <p:sp>
        <p:nvSpPr>
          <p:cNvPr id="519" name="Rectangle 1"/>
          <p:cNvSpPr/>
          <p:nvPr/>
        </p:nvSpPr>
        <p:spPr>
          <a:xfrm>
            <a:off x="-115888" y="140661"/>
            <a:ext cx="24384001"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520" name="Results"/>
          <p:cNvSpPr txBox="1">
            <a:spLocks noGrp="1"/>
          </p:cNvSpPr>
          <p:nvPr>
            <p:ph type="title"/>
          </p:nvPr>
        </p:nvSpPr>
        <p:spPr>
          <a:xfrm>
            <a:off x="10562200" y="317486"/>
            <a:ext cx="7826376" cy="1727201"/>
          </a:xfrm>
          <a:prstGeom prst="rect">
            <a:avLst/>
          </a:prstGeom>
        </p:spPr>
        <p:txBody>
          <a:bodyPr/>
          <a:lstStyle>
            <a:lvl1pPr algn="l">
              <a:defRPr spc="-100"/>
            </a:lvl1pPr>
          </a:lstStyle>
          <a:p>
            <a:r>
              <a:t>Results</a:t>
            </a:r>
          </a:p>
        </p:txBody>
      </p:sp>
      <p:sp>
        <p:nvSpPr>
          <p:cNvPr id="521" name="Weighted average claim: $ 52,263.01"/>
          <p:cNvSpPr txBox="1"/>
          <p:nvPr/>
        </p:nvSpPr>
        <p:spPr>
          <a:xfrm>
            <a:off x="7438370" y="12835282"/>
            <a:ext cx="10109201" cy="682118"/>
          </a:xfrm>
          <a:prstGeom prst="rect">
            <a:avLst/>
          </a:prstGeom>
          <a:solidFill>
            <a:srgbClr val="F2B3C0"/>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90000"/>
              </a:lnSpc>
              <a:defRPr sz="2900">
                <a:latin typeface="Canela Text Bold"/>
                <a:ea typeface="Canela Text Bold"/>
                <a:cs typeface="Canela Text Bold"/>
                <a:sym typeface="Canela Text Bold"/>
              </a:defRPr>
            </a:lvl1pPr>
          </a:lstStyle>
          <a:p>
            <a:r>
              <a:rPr dirty="0"/>
              <a:t>Weighted average claim: $ 52,263.01</a:t>
            </a:r>
          </a:p>
        </p:txBody>
      </p:sp>
      <p:pic>
        <p:nvPicPr>
          <p:cNvPr id="522" name="Image" descr="Image"/>
          <p:cNvPicPr>
            <a:picLocks noChangeAspect="1"/>
          </p:cNvPicPr>
          <p:nvPr/>
        </p:nvPicPr>
        <p:blipFill>
          <a:blip r:embed="rId3"/>
          <a:stretch>
            <a:fillRect/>
          </a:stretch>
        </p:blipFill>
        <p:spPr>
          <a:xfrm>
            <a:off x="11576050" y="1917563"/>
            <a:ext cx="12692064" cy="10666484"/>
          </a:xfrm>
          <a:prstGeom prst="rect">
            <a:avLst/>
          </a:prstGeom>
          <a:ln w="12700">
            <a:miter lim="400000"/>
          </a:ln>
        </p:spPr>
      </p:pic>
      <p:sp>
        <p:nvSpPr>
          <p:cNvPr id="523" name="Rectangle"/>
          <p:cNvSpPr/>
          <p:nvPr/>
        </p:nvSpPr>
        <p:spPr>
          <a:xfrm>
            <a:off x="945676" y="3496235"/>
            <a:ext cx="10410177" cy="3603814"/>
          </a:xfrm>
          <a:prstGeom prst="rect">
            <a:avLst/>
          </a:prstGeom>
          <a:ln w="50800">
            <a:solidFill>
              <a:srgbClr val="942192"/>
            </a:solidFill>
            <a:miter lim="400000"/>
          </a:ln>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524" name="Rectangle"/>
          <p:cNvSpPr/>
          <p:nvPr/>
        </p:nvSpPr>
        <p:spPr>
          <a:xfrm>
            <a:off x="945678" y="9749052"/>
            <a:ext cx="10410169" cy="932331"/>
          </a:xfrm>
          <a:prstGeom prst="rect">
            <a:avLst/>
          </a:prstGeom>
          <a:ln w="50800">
            <a:solidFill>
              <a:schemeClr val="accent5"/>
            </a:solidFill>
            <a:miter lim="400000"/>
          </a:ln>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525" name="Rectangle"/>
          <p:cNvSpPr/>
          <p:nvPr/>
        </p:nvSpPr>
        <p:spPr>
          <a:xfrm>
            <a:off x="11648281" y="8873485"/>
            <a:ext cx="12547601" cy="668338"/>
          </a:xfrm>
          <a:prstGeom prst="rect">
            <a:avLst/>
          </a:prstGeom>
          <a:ln w="50800">
            <a:solidFill>
              <a:schemeClr val="accent5"/>
            </a:solidFill>
            <a:miter lim="400000"/>
          </a:ln>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519"/>
                                        </p:tgtEl>
                                        <p:attrNameLst>
                                          <p:attrName>style.visibility</p:attrName>
                                        </p:attrNameLst>
                                      </p:cBhvr>
                                      <p:to>
                                        <p:strVal val="visible"/>
                                      </p:to>
                                    </p:set>
                                    <p:anim calcmode="lin" valueType="num">
                                      <p:cBhvr>
                                        <p:cTn id="7" dur="500" fill="hold"/>
                                        <p:tgtEl>
                                          <p:spTgt spid="519"/>
                                        </p:tgtEl>
                                        <p:attrNameLst>
                                          <p:attrName>ppt_x</p:attrName>
                                        </p:attrNameLst>
                                      </p:cBhvr>
                                      <p:tavLst>
                                        <p:tav tm="0">
                                          <p:val>
                                            <p:strVal val="0-#ppt_w/2"/>
                                          </p:val>
                                        </p:tav>
                                        <p:tav tm="100000">
                                          <p:val>
                                            <p:strVal val="#ppt_x"/>
                                          </p:val>
                                        </p:tav>
                                      </p:tavLst>
                                    </p:anim>
                                    <p:anim calcmode="lin" valueType="num">
                                      <p:cBhvr>
                                        <p:cTn id="8" dur="500" fill="hold"/>
                                        <p:tgtEl>
                                          <p:spTgt spid="5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520"/>
                                        </p:tgtEl>
                                        <p:attrNameLst>
                                          <p:attrName>style.visibility</p:attrName>
                                        </p:attrNameLst>
                                      </p:cBhvr>
                                      <p:to>
                                        <p:strVal val="visible"/>
                                      </p:to>
                                    </p:set>
                                    <p:anim calcmode="lin" valueType="num">
                                      <p:cBhvr>
                                        <p:cTn id="12" dur="500" fill="hold"/>
                                        <p:tgtEl>
                                          <p:spTgt spid="520"/>
                                        </p:tgtEl>
                                        <p:attrNameLst>
                                          <p:attrName>ppt_x</p:attrName>
                                        </p:attrNameLst>
                                      </p:cBhvr>
                                      <p:tavLst>
                                        <p:tav tm="0">
                                          <p:val>
                                            <p:strVal val="0-#ppt_w/2"/>
                                          </p:val>
                                        </p:tav>
                                        <p:tav tm="100000">
                                          <p:val>
                                            <p:strVal val="#ppt_x"/>
                                          </p:val>
                                        </p:tav>
                                      </p:tavLst>
                                    </p:anim>
                                    <p:anim calcmode="lin" valueType="num">
                                      <p:cBhvr>
                                        <p:cTn id="13" dur="500" fill="hold"/>
                                        <p:tgtEl>
                                          <p:spTgt spid="52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fill="hold" grpId="0" nodeType="clickEffect">
                                  <p:stCondLst>
                                    <p:cond delay="0"/>
                                  </p:stCondLst>
                                  <p:iterate>
                                    <p:tmAbs val="0"/>
                                  </p:iterate>
                                  <p:childTnLst>
                                    <p:set>
                                      <p:cBhvr>
                                        <p:cTn id="17" fill="hold"/>
                                        <p:tgtEl>
                                          <p:spTgt spid="518"/>
                                        </p:tgtEl>
                                        <p:attrNameLst>
                                          <p:attrName>style.visibility</p:attrName>
                                        </p:attrNameLst>
                                      </p:cBhvr>
                                      <p:to>
                                        <p:strVal val="visible"/>
                                      </p:to>
                                    </p:set>
                                    <p:animEffect transition="in" filter="fade">
                                      <p:cBhvr>
                                        <p:cTn id="18" dur="500"/>
                                        <p:tgtEl>
                                          <p:spTgt spid="5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grpId="0" nodeType="clickEffect">
                                  <p:stCondLst>
                                    <p:cond delay="0"/>
                                  </p:stCondLst>
                                  <p:iterate>
                                    <p:tmAbs val="0"/>
                                  </p:iterate>
                                  <p:childTnLst>
                                    <p:set>
                                      <p:cBhvr>
                                        <p:cTn id="22" fill="hold"/>
                                        <p:tgtEl>
                                          <p:spTgt spid="523"/>
                                        </p:tgtEl>
                                        <p:attrNameLst>
                                          <p:attrName>style.visibility</p:attrName>
                                        </p:attrNameLst>
                                      </p:cBhvr>
                                      <p:to>
                                        <p:strVal val="visible"/>
                                      </p:to>
                                    </p:set>
                                    <p:animEffect transition="in" filter="fade">
                                      <p:cBhvr>
                                        <p:cTn id="23" dur="2000"/>
                                        <p:tgtEl>
                                          <p:spTgt spid="523"/>
                                        </p:tgtEl>
                                      </p:cBhvr>
                                    </p:animEffect>
                                  </p:childTnLst>
                                </p:cTn>
                              </p:par>
                            </p:childTnLst>
                          </p:cTn>
                        </p:par>
                        <p:par>
                          <p:cTn id="24" fill="hold">
                            <p:stCondLst>
                              <p:cond delay="2000"/>
                            </p:stCondLst>
                            <p:childTnLst>
                              <p:par>
                                <p:cTn id="25" presetID="22" presetClass="entr" presetSubtype="8" fill="hold" grpId="0" nodeType="afterEffect">
                                  <p:stCondLst>
                                    <p:cond delay="0"/>
                                  </p:stCondLst>
                                  <p:iterate>
                                    <p:tmAbs val="0"/>
                                  </p:iterate>
                                  <p:childTnLst>
                                    <p:set>
                                      <p:cBhvr>
                                        <p:cTn id="26" fill="hold"/>
                                        <p:tgtEl>
                                          <p:spTgt spid="521"/>
                                        </p:tgtEl>
                                        <p:attrNameLst>
                                          <p:attrName>style.visibility</p:attrName>
                                        </p:attrNameLst>
                                      </p:cBhvr>
                                      <p:to>
                                        <p:strVal val="visible"/>
                                      </p:to>
                                    </p:set>
                                    <p:animEffect transition="in" filter="wipe(left)">
                                      <p:cBhvr>
                                        <p:cTn id="27" dur="500"/>
                                        <p:tgtEl>
                                          <p:spTgt spid="521"/>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iterate>
                                    <p:tmAbs val="0"/>
                                  </p:iterate>
                                  <p:childTnLst>
                                    <p:set>
                                      <p:cBhvr>
                                        <p:cTn id="31" fill="hold"/>
                                        <p:tgtEl>
                                          <p:spTgt spid="522"/>
                                        </p:tgtEl>
                                        <p:attrNameLst>
                                          <p:attrName>style.visibility</p:attrName>
                                        </p:attrNameLst>
                                      </p:cBhvr>
                                      <p:to>
                                        <p:strVal val="visible"/>
                                      </p:to>
                                    </p:set>
                                    <p:anim calcmode="lin" valueType="num">
                                      <p:cBhvr>
                                        <p:cTn id="32" dur="1000" fill="hold"/>
                                        <p:tgtEl>
                                          <p:spTgt spid="522"/>
                                        </p:tgtEl>
                                        <p:attrNameLst>
                                          <p:attrName>ppt_x</p:attrName>
                                        </p:attrNameLst>
                                      </p:cBhvr>
                                      <p:tavLst>
                                        <p:tav tm="0">
                                          <p:val>
                                            <p:strVal val="#ppt_x"/>
                                          </p:val>
                                        </p:tav>
                                        <p:tav tm="100000">
                                          <p:val>
                                            <p:strVal val="#ppt_x"/>
                                          </p:val>
                                        </p:tav>
                                      </p:tavLst>
                                    </p:anim>
                                    <p:anim calcmode="lin" valueType="num">
                                      <p:cBhvr>
                                        <p:cTn id="33" dur="1000" fill="hold"/>
                                        <p:tgtEl>
                                          <p:spTgt spid="52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fill="hold" grpId="0" nodeType="clickEffect">
                                  <p:stCondLst>
                                    <p:cond delay="0"/>
                                  </p:stCondLst>
                                  <p:iterate>
                                    <p:tmAbs val="0"/>
                                  </p:iterate>
                                  <p:childTnLst>
                                    <p:set>
                                      <p:cBhvr>
                                        <p:cTn id="37" fill="hold"/>
                                        <p:tgtEl>
                                          <p:spTgt spid="525"/>
                                        </p:tgtEl>
                                        <p:attrNameLst>
                                          <p:attrName>style.visibility</p:attrName>
                                        </p:attrNameLst>
                                      </p:cBhvr>
                                      <p:to>
                                        <p:strVal val="visible"/>
                                      </p:to>
                                    </p:set>
                                    <p:animEffect transition="in" filter="fade">
                                      <p:cBhvr>
                                        <p:cTn id="38" dur="1250"/>
                                        <p:tgtEl>
                                          <p:spTgt spid="5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fill="hold" grpId="0" nodeType="clickEffect">
                                  <p:stCondLst>
                                    <p:cond delay="0"/>
                                  </p:stCondLst>
                                  <p:iterate>
                                    <p:tmAbs val="0"/>
                                  </p:iterate>
                                  <p:childTnLst>
                                    <p:set>
                                      <p:cBhvr>
                                        <p:cTn id="42" fill="hold"/>
                                        <p:tgtEl>
                                          <p:spTgt spid="524"/>
                                        </p:tgtEl>
                                        <p:attrNameLst>
                                          <p:attrName>style.visibility</p:attrName>
                                        </p:attrNameLst>
                                      </p:cBhvr>
                                      <p:to>
                                        <p:strVal val="visible"/>
                                      </p:to>
                                    </p:set>
                                    <p:animEffect transition="in" filter="fade">
                                      <p:cBhvr>
                                        <p:cTn id="43" dur="20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animBg="1" advAuto="0"/>
      <p:bldP spid="519" grpId="0" animBg="1" advAuto="0"/>
      <p:bldP spid="520" grpId="0" animBg="1" advAuto="0"/>
      <p:bldP spid="521" grpId="0" animBg="1" advAuto="0"/>
      <p:bldP spid="522" grpId="0" animBg="1" advAuto="0"/>
      <p:bldP spid="523" grpId="0" animBg="1" advAuto="0"/>
      <p:bldP spid="524" grpId="0" animBg="1" advAuto="0"/>
      <p:bldP spid="525"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Rectangle 1"/>
          <p:cNvSpPr/>
          <p:nvPr/>
        </p:nvSpPr>
        <p:spPr>
          <a:xfrm>
            <a:off x="0" y="467365"/>
            <a:ext cx="24384000"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pic>
        <p:nvPicPr>
          <p:cNvPr id="528" name="Image" descr="Image"/>
          <p:cNvPicPr>
            <a:picLocks noChangeAspect="1"/>
          </p:cNvPicPr>
          <p:nvPr/>
        </p:nvPicPr>
        <p:blipFill>
          <a:blip r:embed="rId2"/>
          <a:stretch>
            <a:fillRect/>
          </a:stretch>
        </p:blipFill>
        <p:spPr>
          <a:xfrm>
            <a:off x="165100" y="3062288"/>
            <a:ext cx="9894889" cy="7591426"/>
          </a:xfrm>
          <a:prstGeom prst="rect">
            <a:avLst/>
          </a:prstGeom>
          <a:ln w="12700">
            <a:miter lim="400000"/>
          </a:ln>
        </p:spPr>
      </p:pic>
      <p:pic>
        <p:nvPicPr>
          <p:cNvPr id="529" name="Image" descr="Image"/>
          <p:cNvPicPr>
            <a:picLocks noChangeAspect="1"/>
          </p:cNvPicPr>
          <p:nvPr/>
        </p:nvPicPr>
        <p:blipFill>
          <a:blip r:embed="rId3"/>
          <a:stretch>
            <a:fillRect/>
          </a:stretch>
        </p:blipFill>
        <p:spPr>
          <a:xfrm>
            <a:off x="13055600" y="3057525"/>
            <a:ext cx="9783764" cy="7600950"/>
          </a:xfrm>
          <a:prstGeom prst="rect">
            <a:avLst/>
          </a:prstGeom>
          <a:ln w="12700">
            <a:miter lim="400000"/>
          </a:ln>
        </p:spPr>
      </p:pic>
      <p:sp>
        <p:nvSpPr>
          <p:cNvPr id="530" name="Cluster 1"/>
          <p:cNvSpPr txBox="1"/>
          <p:nvPr/>
        </p:nvSpPr>
        <p:spPr>
          <a:xfrm>
            <a:off x="4192219" y="2495486"/>
            <a:ext cx="1318363" cy="58115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90000"/>
              </a:lnSpc>
              <a:defRPr>
                <a:latin typeface="Canela Text Regular"/>
                <a:ea typeface="Canela Text Regular"/>
                <a:cs typeface="Canela Text Regular"/>
                <a:sym typeface="Canela Text Regular"/>
              </a:defRPr>
            </a:lvl1pPr>
          </a:lstStyle>
          <a:p>
            <a:r>
              <a:t>Cluster 1</a:t>
            </a:r>
          </a:p>
        </p:txBody>
      </p:sp>
      <p:sp>
        <p:nvSpPr>
          <p:cNvPr id="531" name="Cluster 2"/>
          <p:cNvSpPr txBox="1"/>
          <p:nvPr/>
        </p:nvSpPr>
        <p:spPr>
          <a:xfrm>
            <a:off x="17265650" y="2495550"/>
            <a:ext cx="1363777" cy="581152"/>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90000"/>
              </a:lnSpc>
              <a:defRPr>
                <a:latin typeface="Canela Text Regular"/>
                <a:ea typeface="Canela Text Regular"/>
                <a:cs typeface="Canela Text Regular"/>
                <a:sym typeface="Canela Text Regular"/>
              </a:defRPr>
            </a:lvl1pPr>
          </a:lstStyle>
          <a:p>
            <a:r>
              <a:t>Cluster 2</a:t>
            </a:r>
          </a:p>
        </p:txBody>
      </p:sp>
      <p:grpSp>
        <p:nvGrpSpPr>
          <p:cNvPr id="534" name="Individuals holding a Professional degree, are likely to claim higher amount regardless of gender.…"/>
          <p:cNvGrpSpPr/>
          <p:nvPr/>
        </p:nvGrpSpPr>
        <p:grpSpPr>
          <a:xfrm>
            <a:off x="13168312" y="10999788"/>
            <a:ext cx="10966451" cy="2225676"/>
            <a:chOff x="0" y="0"/>
            <a:chExt cx="10966450" cy="2225675"/>
          </a:xfrm>
        </p:grpSpPr>
        <p:sp>
          <p:nvSpPr>
            <p:cNvPr id="532" name="Rounded Rectangle"/>
            <p:cNvSpPr/>
            <p:nvPr/>
          </p:nvSpPr>
          <p:spPr>
            <a:xfrm>
              <a:off x="0" y="0"/>
              <a:ext cx="10966450" cy="2225675"/>
            </a:xfrm>
            <a:prstGeom prst="roundRect">
              <a:avLst>
                <a:gd name="adj" fmla="val 8560"/>
              </a:avLst>
            </a:prstGeom>
            <a:solidFill>
              <a:srgbClr val="E49C6A"/>
            </a:solidFill>
            <a:ln w="12700" cap="flat">
              <a:noFill/>
              <a:miter lim="400000"/>
            </a:ln>
            <a:effectLst/>
          </p:spPr>
          <p:txBody>
            <a:bodyPr wrap="square" lIns="50800" tIns="50800" rIns="50800" bIns="50800" numCol="1" anchor="ctr">
              <a:noAutofit/>
            </a:bodyPr>
            <a:lstStyle/>
            <a:p>
              <a:pPr defTabSz="1130300">
                <a:defRPr>
                  <a:latin typeface="Canela Text Regular"/>
                  <a:ea typeface="Canela Text Regular"/>
                  <a:cs typeface="Canela Text Regular"/>
                  <a:sym typeface="Canela Text Regular"/>
                </a:defRPr>
              </a:pPr>
              <a:endParaRPr/>
            </a:p>
          </p:txBody>
        </p:sp>
        <p:sp>
          <p:nvSpPr>
            <p:cNvPr id="533" name="Individuals holding a Professional degree, are likely to claim higher amount regardless of gender.…"/>
            <p:cNvSpPr txBox="1"/>
            <p:nvPr/>
          </p:nvSpPr>
          <p:spPr>
            <a:xfrm>
              <a:off x="55800" y="174688"/>
              <a:ext cx="10854850" cy="18762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396875" indent="-396875" defTabSz="1130300">
                <a:buSzPct val="150000"/>
                <a:buChar char="•"/>
                <a:defRPr sz="2600">
                  <a:latin typeface="Graphik"/>
                  <a:ea typeface="Graphik"/>
                  <a:cs typeface="Graphik"/>
                  <a:sym typeface="Graphik"/>
                </a:defRPr>
              </a:pPr>
              <a:r>
                <a:t>Individuals holding a Professional degree, are likely to claim higher amount regardless of gender. </a:t>
              </a:r>
              <a:endParaRPr>
                <a:latin typeface="Canela Text Regular"/>
                <a:ea typeface="Canela Text Regular"/>
                <a:cs typeface="Canela Text Regular"/>
                <a:sym typeface="Canela Text Regular"/>
              </a:endParaRPr>
            </a:p>
            <a:p>
              <a:pPr marL="396875" indent="-396875" defTabSz="1130300">
                <a:buSzPct val="150000"/>
                <a:buChar char="•"/>
                <a:defRPr sz="2600">
                  <a:latin typeface="Graphik"/>
                  <a:ea typeface="Graphik"/>
                  <a:cs typeface="Graphik"/>
                  <a:sym typeface="Graphik"/>
                </a:defRPr>
              </a:pPr>
              <a:r>
                <a:t>Males with a Ph.D. degree and females with an MD degree appear to claim lesser amount</a:t>
              </a:r>
            </a:p>
          </p:txBody>
        </p:sp>
      </p:grpSp>
      <p:grpSp>
        <p:nvGrpSpPr>
          <p:cNvPr id="537" name="Insurance claim amounts are predominantly made by females in high school.…"/>
          <p:cNvGrpSpPr/>
          <p:nvPr/>
        </p:nvGrpSpPr>
        <p:grpSpPr>
          <a:xfrm>
            <a:off x="554037" y="10999788"/>
            <a:ext cx="10966451" cy="2225676"/>
            <a:chOff x="0" y="0"/>
            <a:chExt cx="10966450" cy="2225675"/>
          </a:xfrm>
        </p:grpSpPr>
        <p:sp>
          <p:nvSpPr>
            <p:cNvPr id="535" name="Rounded Rectangle"/>
            <p:cNvSpPr/>
            <p:nvPr/>
          </p:nvSpPr>
          <p:spPr>
            <a:xfrm>
              <a:off x="0" y="0"/>
              <a:ext cx="10966450" cy="2225675"/>
            </a:xfrm>
            <a:prstGeom prst="roundRect">
              <a:avLst>
                <a:gd name="adj" fmla="val 8560"/>
              </a:avLst>
            </a:prstGeom>
            <a:solidFill>
              <a:srgbClr val="E49C6A"/>
            </a:solidFill>
            <a:ln w="12700" cap="flat">
              <a:noFill/>
              <a:miter lim="400000"/>
            </a:ln>
            <a:effectLst/>
          </p:spPr>
          <p:txBody>
            <a:bodyPr wrap="square" lIns="50800" tIns="50800" rIns="50800" bIns="50800" numCol="1" anchor="ctr">
              <a:noAutofit/>
            </a:bodyPr>
            <a:lstStyle/>
            <a:p>
              <a:pPr defTabSz="1130300">
                <a:defRPr>
                  <a:latin typeface="Canela Text Regular"/>
                  <a:ea typeface="Canela Text Regular"/>
                  <a:cs typeface="Canela Text Regular"/>
                  <a:sym typeface="Canela Text Regular"/>
                </a:defRPr>
              </a:pPr>
              <a:endParaRPr/>
            </a:p>
          </p:txBody>
        </p:sp>
        <p:sp>
          <p:nvSpPr>
            <p:cNvPr id="536" name="Insurance claim amounts are predominantly made by females in high school.…"/>
            <p:cNvSpPr txBox="1"/>
            <p:nvPr/>
          </p:nvSpPr>
          <p:spPr>
            <a:xfrm>
              <a:off x="55800" y="174688"/>
              <a:ext cx="10854850" cy="18762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396875" indent="-396875" defTabSz="1130300">
                <a:buSzPct val="150000"/>
                <a:buChar char="•"/>
                <a:defRPr sz="2600">
                  <a:latin typeface="Graphik"/>
                  <a:ea typeface="Graphik"/>
                  <a:cs typeface="Graphik"/>
                  <a:sym typeface="Graphik"/>
                </a:defRPr>
              </a:pPr>
              <a:r>
                <a:t>Insurance claim amounts are predominantly made by females in high school.</a:t>
              </a:r>
              <a:endParaRPr>
                <a:latin typeface="Canela Text Regular"/>
                <a:ea typeface="Canela Text Regular"/>
                <a:cs typeface="Canela Text Regular"/>
                <a:sym typeface="Canela Text Regular"/>
              </a:endParaRPr>
            </a:p>
            <a:p>
              <a:pPr marL="396875" indent="-396875" defTabSz="1130300">
                <a:buSzPct val="150000"/>
                <a:buChar char="•"/>
                <a:defRPr sz="2600">
                  <a:latin typeface="Graphik"/>
                  <a:ea typeface="Graphik"/>
                  <a:cs typeface="Graphik"/>
                  <a:sym typeface="Graphik"/>
                </a:defRPr>
              </a:pPr>
              <a:r>
                <a:t>Males Master’s, PhD degrees are likely to claim higher amount than females.</a:t>
              </a:r>
            </a:p>
          </p:txBody>
        </p:sp>
      </p:grpSp>
      <p:sp>
        <p:nvSpPr>
          <p:cNvPr id="538" name="TextBox 3"/>
          <p:cNvSpPr txBox="1"/>
          <p:nvPr/>
        </p:nvSpPr>
        <p:spPr>
          <a:xfrm>
            <a:off x="3438458" y="423420"/>
            <a:ext cx="18198354" cy="17795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90000"/>
              </a:lnSpc>
              <a:defRPr sz="8800">
                <a:latin typeface="Canela Text Bold"/>
                <a:ea typeface="Canela Text Bold"/>
                <a:cs typeface="Canela Text Bold"/>
                <a:sym typeface="Canela Text Bold"/>
              </a:defRPr>
            </a:lvl1pPr>
          </a:lstStyle>
          <a:p>
            <a:r>
              <a:t>INFERENCES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527"/>
                                        </p:tgtEl>
                                        <p:attrNameLst>
                                          <p:attrName>style.visibility</p:attrName>
                                        </p:attrNameLst>
                                      </p:cBhvr>
                                      <p:to>
                                        <p:strVal val="visible"/>
                                      </p:to>
                                    </p:set>
                                    <p:anim calcmode="lin" valueType="num">
                                      <p:cBhvr>
                                        <p:cTn id="7" dur="500" fill="hold"/>
                                        <p:tgtEl>
                                          <p:spTgt spid="527"/>
                                        </p:tgtEl>
                                        <p:attrNameLst>
                                          <p:attrName>ppt_x</p:attrName>
                                        </p:attrNameLst>
                                      </p:cBhvr>
                                      <p:tavLst>
                                        <p:tav tm="0">
                                          <p:val>
                                            <p:strVal val="#ppt_x"/>
                                          </p:val>
                                        </p:tav>
                                        <p:tav tm="100000">
                                          <p:val>
                                            <p:strVal val="#ppt_x"/>
                                          </p:val>
                                        </p:tav>
                                      </p:tavLst>
                                    </p:anim>
                                    <p:anim calcmode="lin" valueType="num">
                                      <p:cBhvr>
                                        <p:cTn id="8" dur="500" fill="hold"/>
                                        <p:tgtEl>
                                          <p:spTgt spid="52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fill="hold" grpId="0" nodeType="afterEffect">
                                  <p:stCondLst>
                                    <p:cond delay="0"/>
                                  </p:stCondLst>
                                  <p:iterate>
                                    <p:tmAbs val="0"/>
                                  </p:iterate>
                                  <p:childTnLst>
                                    <p:set>
                                      <p:cBhvr>
                                        <p:cTn id="11" fill="hold"/>
                                        <p:tgtEl>
                                          <p:spTgt spid="530"/>
                                        </p:tgtEl>
                                        <p:attrNameLst>
                                          <p:attrName>style.visibility</p:attrName>
                                        </p:attrNameLst>
                                      </p:cBhvr>
                                      <p:to>
                                        <p:strVal val="visible"/>
                                      </p:to>
                                    </p:set>
                                    <p:animEffect transition="in" filter="fade">
                                      <p:cBhvr>
                                        <p:cTn id="12" dur="500"/>
                                        <p:tgtEl>
                                          <p:spTgt spid="530"/>
                                        </p:tgtEl>
                                      </p:cBhvr>
                                    </p:animEffect>
                                  </p:childTnLst>
                                </p:cTn>
                              </p:par>
                            </p:childTnLst>
                          </p:cTn>
                        </p:par>
                        <p:par>
                          <p:cTn id="13" fill="hold">
                            <p:stCondLst>
                              <p:cond delay="1000"/>
                            </p:stCondLst>
                            <p:childTnLst>
                              <p:par>
                                <p:cTn id="14" presetID="2" presetClass="entr" presetSubtype="4" fill="hold" grpId="0" nodeType="afterEffect">
                                  <p:stCondLst>
                                    <p:cond delay="0"/>
                                  </p:stCondLst>
                                  <p:iterate>
                                    <p:tmAbs val="0"/>
                                  </p:iterate>
                                  <p:childTnLst>
                                    <p:set>
                                      <p:cBhvr>
                                        <p:cTn id="15" fill="hold"/>
                                        <p:tgtEl>
                                          <p:spTgt spid="528"/>
                                        </p:tgtEl>
                                        <p:attrNameLst>
                                          <p:attrName>style.visibility</p:attrName>
                                        </p:attrNameLst>
                                      </p:cBhvr>
                                      <p:to>
                                        <p:strVal val="visible"/>
                                      </p:to>
                                    </p:set>
                                    <p:anim calcmode="lin" valueType="num">
                                      <p:cBhvr>
                                        <p:cTn id="16" dur="500" fill="hold"/>
                                        <p:tgtEl>
                                          <p:spTgt spid="528"/>
                                        </p:tgtEl>
                                        <p:attrNameLst>
                                          <p:attrName>ppt_x</p:attrName>
                                        </p:attrNameLst>
                                      </p:cBhvr>
                                      <p:tavLst>
                                        <p:tav tm="0">
                                          <p:val>
                                            <p:strVal val="#ppt_x"/>
                                          </p:val>
                                        </p:tav>
                                        <p:tav tm="100000">
                                          <p:val>
                                            <p:strVal val="#ppt_x"/>
                                          </p:val>
                                        </p:tav>
                                      </p:tavLst>
                                    </p:anim>
                                    <p:anim calcmode="lin" valueType="num">
                                      <p:cBhvr>
                                        <p:cTn id="17" dur="500" fill="hold"/>
                                        <p:tgtEl>
                                          <p:spTgt spid="52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p:tmAbs val="0"/>
                                  </p:iterate>
                                  <p:childTnLst>
                                    <p:set>
                                      <p:cBhvr>
                                        <p:cTn id="21" fill="hold"/>
                                        <p:tgtEl>
                                          <p:spTgt spid="537"/>
                                        </p:tgtEl>
                                        <p:attrNameLst>
                                          <p:attrName>style.visibility</p:attrName>
                                        </p:attrNameLst>
                                      </p:cBhvr>
                                      <p:to>
                                        <p:strVal val="visible"/>
                                      </p:to>
                                    </p:set>
                                    <p:animEffect transition="in" filter="wipe(left)">
                                      <p:cBhvr>
                                        <p:cTn id="22" dur="500"/>
                                        <p:tgtEl>
                                          <p:spTgt spid="5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grpId="0" nodeType="clickEffect">
                                  <p:stCondLst>
                                    <p:cond delay="0"/>
                                  </p:stCondLst>
                                  <p:iterate>
                                    <p:tmAbs val="0"/>
                                  </p:iterate>
                                  <p:childTnLst>
                                    <p:set>
                                      <p:cBhvr>
                                        <p:cTn id="26" fill="hold"/>
                                        <p:tgtEl>
                                          <p:spTgt spid="531"/>
                                        </p:tgtEl>
                                        <p:attrNameLst>
                                          <p:attrName>style.visibility</p:attrName>
                                        </p:attrNameLst>
                                      </p:cBhvr>
                                      <p:to>
                                        <p:strVal val="visible"/>
                                      </p:to>
                                    </p:set>
                                    <p:animEffect transition="in" filter="fade">
                                      <p:cBhvr>
                                        <p:cTn id="27" dur="500"/>
                                        <p:tgtEl>
                                          <p:spTgt spid="531"/>
                                        </p:tgtEl>
                                      </p:cBhvr>
                                    </p:animEffect>
                                  </p:childTnLst>
                                </p:cTn>
                              </p:par>
                            </p:childTnLst>
                          </p:cTn>
                        </p:par>
                        <p:par>
                          <p:cTn id="28" fill="hold">
                            <p:stCondLst>
                              <p:cond delay="500"/>
                            </p:stCondLst>
                            <p:childTnLst>
                              <p:par>
                                <p:cTn id="29" presetID="2" presetClass="entr" presetSubtype="4" fill="hold" grpId="0" nodeType="afterEffect">
                                  <p:stCondLst>
                                    <p:cond delay="0"/>
                                  </p:stCondLst>
                                  <p:iterate>
                                    <p:tmAbs val="0"/>
                                  </p:iterate>
                                  <p:childTnLst>
                                    <p:set>
                                      <p:cBhvr>
                                        <p:cTn id="30" fill="hold"/>
                                        <p:tgtEl>
                                          <p:spTgt spid="529"/>
                                        </p:tgtEl>
                                        <p:attrNameLst>
                                          <p:attrName>style.visibility</p:attrName>
                                        </p:attrNameLst>
                                      </p:cBhvr>
                                      <p:to>
                                        <p:strVal val="visible"/>
                                      </p:to>
                                    </p:set>
                                    <p:anim calcmode="lin" valueType="num">
                                      <p:cBhvr>
                                        <p:cTn id="31" dur="500" fill="hold"/>
                                        <p:tgtEl>
                                          <p:spTgt spid="529"/>
                                        </p:tgtEl>
                                        <p:attrNameLst>
                                          <p:attrName>ppt_x</p:attrName>
                                        </p:attrNameLst>
                                      </p:cBhvr>
                                      <p:tavLst>
                                        <p:tav tm="0">
                                          <p:val>
                                            <p:strVal val="#ppt_x"/>
                                          </p:val>
                                        </p:tav>
                                        <p:tav tm="100000">
                                          <p:val>
                                            <p:strVal val="#ppt_x"/>
                                          </p:val>
                                        </p:tav>
                                      </p:tavLst>
                                    </p:anim>
                                    <p:anim calcmode="lin" valueType="num">
                                      <p:cBhvr>
                                        <p:cTn id="32" dur="500" fill="hold"/>
                                        <p:tgtEl>
                                          <p:spTgt spid="5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iterate>
                                    <p:tmAbs val="0"/>
                                  </p:iterate>
                                  <p:childTnLst>
                                    <p:set>
                                      <p:cBhvr>
                                        <p:cTn id="36" fill="hold"/>
                                        <p:tgtEl>
                                          <p:spTgt spid="534"/>
                                        </p:tgtEl>
                                        <p:attrNameLst>
                                          <p:attrName>style.visibility</p:attrName>
                                        </p:attrNameLst>
                                      </p:cBhvr>
                                      <p:to>
                                        <p:strVal val="visible"/>
                                      </p:to>
                                    </p:set>
                                    <p:animEffect transition="in" filter="wipe(left)">
                                      <p:cBhvr>
                                        <p:cTn id="37" dur="500"/>
                                        <p:tgtEl>
                                          <p:spTgt spid="534"/>
                                        </p:tgtEl>
                                      </p:cBhvr>
                                    </p:animEffect>
                                  </p:childTnLst>
                                </p:cTn>
                              </p:par>
                            </p:childTnLst>
                          </p:cTn>
                        </p:par>
                        <p:par>
                          <p:cTn id="38" fill="hold">
                            <p:stCondLst>
                              <p:cond delay="500"/>
                            </p:stCondLst>
                            <p:childTnLst>
                              <p:par>
                                <p:cTn id="39" presetID="2" presetClass="entr" presetSubtype="8" fill="hold" grpId="0" nodeType="afterEffect">
                                  <p:stCondLst>
                                    <p:cond delay="0"/>
                                  </p:stCondLst>
                                  <p:iterate>
                                    <p:tmAbs val="0"/>
                                  </p:iterate>
                                  <p:childTnLst>
                                    <p:set>
                                      <p:cBhvr>
                                        <p:cTn id="40" fill="hold"/>
                                        <p:tgtEl>
                                          <p:spTgt spid="538"/>
                                        </p:tgtEl>
                                        <p:attrNameLst>
                                          <p:attrName>style.visibility</p:attrName>
                                        </p:attrNameLst>
                                      </p:cBhvr>
                                      <p:to>
                                        <p:strVal val="visible"/>
                                      </p:to>
                                    </p:set>
                                    <p:anim calcmode="lin" valueType="num">
                                      <p:cBhvr>
                                        <p:cTn id="41" dur="500" fill="hold"/>
                                        <p:tgtEl>
                                          <p:spTgt spid="538"/>
                                        </p:tgtEl>
                                        <p:attrNameLst>
                                          <p:attrName>ppt_x</p:attrName>
                                        </p:attrNameLst>
                                      </p:cBhvr>
                                      <p:tavLst>
                                        <p:tav tm="0">
                                          <p:val>
                                            <p:strVal val="0-#ppt_w/2"/>
                                          </p:val>
                                        </p:tav>
                                        <p:tav tm="100000">
                                          <p:val>
                                            <p:strVal val="#ppt_x"/>
                                          </p:val>
                                        </p:tav>
                                      </p:tavLst>
                                    </p:anim>
                                    <p:anim calcmode="lin" valueType="num">
                                      <p:cBhvr>
                                        <p:cTn id="42" dur="500" fill="hold"/>
                                        <p:tgtEl>
                                          <p:spTgt spid="5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 grpId="0" animBg="1" advAuto="0"/>
      <p:bldP spid="528" grpId="0" animBg="1" advAuto="0"/>
      <p:bldP spid="529" grpId="0" animBg="1" advAuto="0"/>
      <p:bldP spid="530" grpId="0" animBg="1" advAuto="0"/>
      <p:bldP spid="531" grpId="0" animBg="1" advAuto="0"/>
      <p:bldP spid="534" grpId="0" animBg="1" advAuto="0"/>
      <p:bldP spid="537" grpId="0" animBg="1" advAuto="0"/>
      <p:bldP spid="538"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Rectangle 1"/>
          <p:cNvSpPr/>
          <p:nvPr/>
        </p:nvSpPr>
        <p:spPr>
          <a:xfrm>
            <a:off x="0" y="467365"/>
            <a:ext cx="24384000"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pic>
        <p:nvPicPr>
          <p:cNvPr id="541" name="Image" descr="Image"/>
          <p:cNvPicPr>
            <a:picLocks noChangeAspect="1"/>
          </p:cNvPicPr>
          <p:nvPr/>
        </p:nvPicPr>
        <p:blipFill>
          <a:blip r:embed="rId2"/>
          <a:stretch>
            <a:fillRect/>
          </a:stretch>
        </p:blipFill>
        <p:spPr>
          <a:xfrm>
            <a:off x="11999913" y="3530600"/>
            <a:ext cx="9728201" cy="7558089"/>
          </a:xfrm>
          <a:prstGeom prst="rect">
            <a:avLst/>
          </a:prstGeom>
          <a:ln w="12700">
            <a:miter lim="400000"/>
          </a:ln>
        </p:spPr>
      </p:pic>
      <p:pic>
        <p:nvPicPr>
          <p:cNvPr id="542" name="Image" descr="Image"/>
          <p:cNvPicPr>
            <a:picLocks noChangeAspect="1"/>
          </p:cNvPicPr>
          <p:nvPr/>
        </p:nvPicPr>
        <p:blipFill>
          <a:blip r:embed="rId3"/>
          <a:stretch>
            <a:fillRect/>
          </a:stretch>
        </p:blipFill>
        <p:spPr>
          <a:xfrm>
            <a:off x="546100" y="3540125"/>
            <a:ext cx="9704389" cy="7539039"/>
          </a:xfrm>
          <a:prstGeom prst="rect">
            <a:avLst/>
          </a:prstGeom>
          <a:ln w="12700">
            <a:miter lim="400000"/>
          </a:ln>
        </p:spPr>
      </p:pic>
      <p:sp>
        <p:nvSpPr>
          <p:cNvPr id="543" name="Cluster 1"/>
          <p:cNvSpPr txBox="1"/>
          <p:nvPr/>
        </p:nvSpPr>
        <p:spPr>
          <a:xfrm>
            <a:off x="4447806" y="2730436"/>
            <a:ext cx="1318363" cy="58115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90000"/>
              </a:lnSpc>
              <a:defRPr>
                <a:latin typeface="Canela Text Regular"/>
                <a:ea typeface="Canela Text Regular"/>
                <a:cs typeface="Canela Text Regular"/>
                <a:sym typeface="Canela Text Regular"/>
              </a:defRPr>
            </a:lvl1pPr>
          </a:lstStyle>
          <a:p>
            <a:r>
              <a:t>Cluster 1</a:t>
            </a:r>
          </a:p>
        </p:txBody>
      </p:sp>
      <p:sp>
        <p:nvSpPr>
          <p:cNvPr id="544" name="Cluster 2"/>
          <p:cNvSpPr txBox="1"/>
          <p:nvPr/>
        </p:nvSpPr>
        <p:spPr>
          <a:xfrm>
            <a:off x="17146587" y="2730500"/>
            <a:ext cx="1363778" cy="581152"/>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90000"/>
              </a:lnSpc>
              <a:defRPr>
                <a:latin typeface="Canela Text Regular"/>
                <a:ea typeface="Canela Text Regular"/>
                <a:cs typeface="Canela Text Regular"/>
                <a:sym typeface="Canela Text Regular"/>
              </a:defRPr>
            </a:lvl1pPr>
          </a:lstStyle>
          <a:p>
            <a:r>
              <a:t>Cluster 2</a:t>
            </a:r>
          </a:p>
        </p:txBody>
      </p:sp>
      <p:grpSp>
        <p:nvGrpSpPr>
          <p:cNvPr id="547" name="Males with PhD degree are likely to go for higher premium and with Master’s degree are likely to go for lesser premium.…"/>
          <p:cNvGrpSpPr/>
          <p:nvPr/>
        </p:nvGrpSpPr>
        <p:grpSpPr>
          <a:xfrm>
            <a:off x="12345988" y="11117263"/>
            <a:ext cx="10966451" cy="2225676"/>
            <a:chOff x="0" y="0"/>
            <a:chExt cx="10966450" cy="2225675"/>
          </a:xfrm>
        </p:grpSpPr>
        <p:sp>
          <p:nvSpPr>
            <p:cNvPr id="545" name="Rounded Rectangle"/>
            <p:cNvSpPr/>
            <p:nvPr/>
          </p:nvSpPr>
          <p:spPr>
            <a:xfrm>
              <a:off x="0" y="0"/>
              <a:ext cx="10966450" cy="2225675"/>
            </a:xfrm>
            <a:prstGeom prst="roundRect">
              <a:avLst>
                <a:gd name="adj" fmla="val 8560"/>
              </a:avLst>
            </a:prstGeom>
            <a:solidFill>
              <a:srgbClr val="E49C6A"/>
            </a:solidFill>
            <a:ln w="12700" cap="flat">
              <a:noFill/>
              <a:miter lim="400000"/>
            </a:ln>
            <a:effectLst/>
          </p:spPr>
          <p:txBody>
            <a:bodyPr wrap="square" lIns="50800" tIns="50800" rIns="50800" bIns="50800" numCol="1" anchor="ctr">
              <a:noAutofit/>
            </a:bodyPr>
            <a:lstStyle/>
            <a:p>
              <a:pPr defTabSz="1130300">
                <a:defRPr>
                  <a:latin typeface="Canela Text Regular"/>
                  <a:ea typeface="Canela Text Regular"/>
                  <a:cs typeface="Canela Text Regular"/>
                  <a:sym typeface="Canela Text Regular"/>
                </a:defRPr>
              </a:pPr>
              <a:endParaRPr/>
            </a:p>
          </p:txBody>
        </p:sp>
        <p:sp>
          <p:nvSpPr>
            <p:cNvPr id="546" name="Males with PhD degree are likely to go for higher premium and with Master’s degree are likely to go for lesser premium.…"/>
            <p:cNvSpPr txBox="1"/>
            <p:nvPr/>
          </p:nvSpPr>
          <p:spPr>
            <a:xfrm>
              <a:off x="55800" y="396938"/>
              <a:ext cx="10854850" cy="14317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396875" indent="-396875" defTabSz="1130300">
                <a:buSzPct val="150000"/>
                <a:buChar char="•"/>
                <a:defRPr sz="2600">
                  <a:latin typeface="Graphik"/>
                  <a:ea typeface="Graphik"/>
                  <a:cs typeface="Graphik"/>
                  <a:sym typeface="Graphik"/>
                </a:defRPr>
              </a:pPr>
              <a:r>
                <a:t>Males with PhD degree are likely to go for higher premium and with Master’s degree are likely to go for lesser premium.</a:t>
              </a:r>
              <a:endParaRPr>
                <a:latin typeface="Canela Text Regular"/>
                <a:ea typeface="Canela Text Regular"/>
                <a:cs typeface="Canela Text Regular"/>
                <a:sym typeface="Canela Text Regular"/>
              </a:endParaRPr>
            </a:p>
            <a:p>
              <a:pPr marL="396875" indent="-396875" defTabSz="1130300">
                <a:buSzPct val="150000"/>
                <a:buChar char="•"/>
                <a:defRPr sz="2600">
                  <a:latin typeface="Graphik"/>
                  <a:ea typeface="Graphik"/>
                  <a:cs typeface="Graphik"/>
                  <a:sym typeface="Graphik"/>
                </a:defRPr>
              </a:pPr>
              <a:r>
                <a:t>Females with MD and Master’s degree go for higher premium.</a:t>
              </a:r>
            </a:p>
          </p:txBody>
        </p:sp>
      </p:grpSp>
      <p:grpSp>
        <p:nvGrpSpPr>
          <p:cNvPr id="550" name="High school males and males with associate and working professional ,PhD degrees are likely to go for higher premium.…"/>
          <p:cNvGrpSpPr/>
          <p:nvPr/>
        </p:nvGrpSpPr>
        <p:grpSpPr>
          <a:xfrm>
            <a:off x="436562" y="11117263"/>
            <a:ext cx="10966451" cy="2225676"/>
            <a:chOff x="0" y="0"/>
            <a:chExt cx="10966450" cy="2225675"/>
          </a:xfrm>
        </p:grpSpPr>
        <p:sp>
          <p:nvSpPr>
            <p:cNvPr id="548" name="Rounded Rectangle"/>
            <p:cNvSpPr/>
            <p:nvPr/>
          </p:nvSpPr>
          <p:spPr>
            <a:xfrm>
              <a:off x="0" y="0"/>
              <a:ext cx="10966450" cy="2225675"/>
            </a:xfrm>
            <a:prstGeom prst="roundRect">
              <a:avLst>
                <a:gd name="adj" fmla="val 8560"/>
              </a:avLst>
            </a:prstGeom>
            <a:solidFill>
              <a:srgbClr val="E49C6A"/>
            </a:solidFill>
            <a:ln w="12700" cap="flat">
              <a:noFill/>
              <a:miter lim="400000"/>
            </a:ln>
            <a:effectLst/>
          </p:spPr>
          <p:txBody>
            <a:bodyPr wrap="square" lIns="50800" tIns="50800" rIns="50800" bIns="50800" numCol="1" anchor="ctr">
              <a:noAutofit/>
            </a:bodyPr>
            <a:lstStyle/>
            <a:p>
              <a:pPr defTabSz="1130300">
                <a:defRPr>
                  <a:latin typeface="Canela Text Regular"/>
                  <a:ea typeface="Canela Text Regular"/>
                  <a:cs typeface="Canela Text Regular"/>
                  <a:sym typeface="Canela Text Regular"/>
                </a:defRPr>
              </a:pPr>
              <a:endParaRPr/>
            </a:p>
          </p:txBody>
        </p:sp>
        <p:sp>
          <p:nvSpPr>
            <p:cNvPr id="549" name="High school males and males with associate and working professional ,PhD degrees are likely to go for higher premium.…"/>
            <p:cNvSpPr txBox="1"/>
            <p:nvPr/>
          </p:nvSpPr>
          <p:spPr>
            <a:xfrm>
              <a:off x="55800" y="396938"/>
              <a:ext cx="10854850" cy="14317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marL="396875" indent="-396875" defTabSz="1130300">
                <a:buSzPct val="150000"/>
                <a:buChar char="•"/>
                <a:defRPr sz="2600">
                  <a:latin typeface="Graphik"/>
                  <a:ea typeface="Graphik"/>
                  <a:cs typeface="Graphik"/>
                  <a:sym typeface="Graphik"/>
                </a:defRPr>
              </a:pPr>
              <a:r>
                <a:t>High school males and males with associate and working professional ,PhD degrees are likely to go for higher premium. </a:t>
              </a:r>
              <a:endParaRPr>
                <a:latin typeface="Canela Text Regular"/>
                <a:ea typeface="Canela Text Regular"/>
                <a:cs typeface="Canela Text Regular"/>
                <a:sym typeface="Canela Text Regular"/>
              </a:endParaRPr>
            </a:p>
            <a:p>
              <a:pPr marL="396875" indent="-396875" defTabSz="1130300">
                <a:buSzPct val="150000"/>
                <a:buChar char="•"/>
                <a:defRPr sz="2600">
                  <a:latin typeface="Graphik"/>
                  <a:ea typeface="Graphik"/>
                  <a:cs typeface="Graphik"/>
                  <a:sym typeface="Graphik"/>
                </a:defRPr>
              </a:pPr>
              <a:r>
                <a:t>Females with MD degree go for higher premium.</a:t>
              </a:r>
            </a:p>
          </p:txBody>
        </p:sp>
      </p:grpSp>
      <p:sp>
        <p:nvSpPr>
          <p:cNvPr id="551" name="TextBox 3"/>
          <p:cNvSpPr txBox="1"/>
          <p:nvPr/>
        </p:nvSpPr>
        <p:spPr>
          <a:xfrm>
            <a:off x="3092823" y="423420"/>
            <a:ext cx="18198354" cy="17795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90000"/>
              </a:lnSpc>
              <a:defRPr sz="8800">
                <a:latin typeface="Canela Text Bold"/>
                <a:ea typeface="Canela Text Bold"/>
                <a:cs typeface="Canela Text Bold"/>
                <a:sym typeface="Canela Text Bold"/>
              </a:defRPr>
            </a:lvl1pPr>
          </a:lstStyle>
          <a:p>
            <a:r>
              <a:t>INFERENCES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540"/>
                                        </p:tgtEl>
                                        <p:attrNameLst>
                                          <p:attrName>style.visibility</p:attrName>
                                        </p:attrNameLst>
                                      </p:cBhvr>
                                      <p:to>
                                        <p:strVal val="visible"/>
                                      </p:to>
                                    </p:set>
                                    <p:anim calcmode="lin" valueType="num">
                                      <p:cBhvr>
                                        <p:cTn id="7" dur="500" fill="hold"/>
                                        <p:tgtEl>
                                          <p:spTgt spid="540"/>
                                        </p:tgtEl>
                                        <p:attrNameLst>
                                          <p:attrName>ppt_x</p:attrName>
                                        </p:attrNameLst>
                                      </p:cBhvr>
                                      <p:tavLst>
                                        <p:tav tm="0">
                                          <p:val>
                                            <p:strVal val="#ppt_x"/>
                                          </p:val>
                                        </p:tav>
                                        <p:tav tm="100000">
                                          <p:val>
                                            <p:strVal val="#ppt_x"/>
                                          </p:val>
                                        </p:tav>
                                      </p:tavLst>
                                    </p:anim>
                                    <p:anim calcmode="lin" valueType="num">
                                      <p:cBhvr>
                                        <p:cTn id="8" dur="500" fill="hold"/>
                                        <p:tgtEl>
                                          <p:spTgt spid="5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iterate>
                                    <p:tmAbs val="0"/>
                                  </p:iterate>
                                  <p:childTnLst>
                                    <p:set>
                                      <p:cBhvr>
                                        <p:cTn id="11" fill="hold"/>
                                        <p:tgtEl>
                                          <p:spTgt spid="543"/>
                                        </p:tgtEl>
                                        <p:attrNameLst>
                                          <p:attrName>style.visibility</p:attrName>
                                        </p:attrNameLst>
                                      </p:cBhvr>
                                      <p:to>
                                        <p:strVal val="visible"/>
                                      </p:to>
                                    </p:set>
                                    <p:animEffect transition="in" filter="wipe(left)">
                                      <p:cBhvr>
                                        <p:cTn id="12" dur="500"/>
                                        <p:tgtEl>
                                          <p:spTgt spid="543"/>
                                        </p:tgtEl>
                                      </p:cBhvr>
                                    </p:animEffect>
                                  </p:childTnLst>
                                </p:cTn>
                              </p:par>
                            </p:childTnLst>
                          </p:cTn>
                        </p:par>
                        <p:par>
                          <p:cTn id="13" fill="hold">
                            <p:stCondLst>
                              <p:cond delay="1000"/>
                            </p:stCondLst>
                            <p:childTnLst>
                              <p:par>
                                <p:cTn id="14" presetID="22" presetClass="entr" presetSubtype="8" fill="hold" grpId="0" nodeType="afterEffect">
                                  <p:stCondLst>
                                    <p:cond delay="0"/>
                                  </p:stCondLst>
                                  <p:iterate>
                                    <p:tmAbs val="0"/>
                                  </p:iterate>
                                  <p:childTnLst>
                                    <p:set>
                                      <p:cBhvr>
                                        <p:cTn id="15" fill="hold"/>
                                        <p:tgtEl>
                                          <p:spTgt spid="542"/>
                                        </p:tgtEl>
                                        <p:attrNameLst>
                                          <p:attrName>style.visibility</p:attrName>
                                        </p:attrNameLst>
                                      </p:cBhvr>
                                      <p:to>
                                        <p:strVal val="visible"/>
                                      </p:to>
                                    </p:set>
                                    <p:animEffect transition="in" filter="wipe(left)">
                                      <p:cBhvr>
                                        <p:cTn id="16" dur="500"/>
                                        <p:tgtEl>
                                          <p:spTgt spid="54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iterate>
                                    <p:tmAbs val="0"/>
                                  </p:iterate>
                                  <p:childTnLst>
                                    <p:set>
                                      <p:cBhvr>
                                        <p:cTn id="20" fill="hold"/>
                                        <p:tgtEl>
                                          <p:spTgt spid="550"/>
                                        </p:tgtEl>
                                        <p:attrNameLst>
                                          <p:attrName>style.visibility</p:attrName>
                                        </p:attrNameLst>
                                      </p:cBhvr>
                                      <p:to>
                                        <p:strVal val="visible"/>
                                      </p:to>
                                    </p:set>
                                    <p:anim calcmode="lin" valueType="num">
                                      <p:cBhvr>
                                        <p:cTn id="21" dur="1000" fill="hold"/>
                                        <p:tgtEl>
                                          <p:spTgt spid="550"/>
                                        </p:tgtEl>
                                        <p:attrNameLst>
                                          <p:attrName>ppt_x</p:attrName>
                                        </p:attrNameLst>
                                      </p:cBhvr>
                                      <p:tavLst>
                                        <p:tav tm="0">
                                          <p:val>
                                            <p:strVal val="#ppt_x"/>
                                          </p:val>
                                        </p:tav>
                                        <p:tav tm="100000">
                                          <p:val>
                                            <p:strVal val="#ppt_x"/>
                                          </p:val>
                                        </p:tav>
                                      </p:tavLst>
                                    </p:anim>
                                    <p:anim calcmode="lin" valueType="num">
                                      <p:cBhvr>
                                        <p:cTn id="22" dur="1000" fill="hold"/>
                                        <p:tgtEl>
                                          <p:spTgt spid="55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p:tmAbs val="0"/>
                                  </p:iterate>
                                  <p:childTnLst>
                                    <p:set>
                                      <p:cBhvr>
                                        <p:cTn id="26" fill="hold"/>
                                        <p:tgtEl>
                                          <p:spTgt spid="544"/>
                                        </p:tgtEl>
                                        <p:attrNameLst>
                                          <p:attrName>style.visibility</p:attrName>
                                        </p:attrNameLst>
                                      </p:cBhvr>
                                      <p:to>
                                        <p:strVal val="visible"/>
                                      </p:to>
                                    </p:set>
                                    <p:animEffect transition="in" filter="wipe(left)">
                                      <p:cBhvr>
                                        <p:cTn id="27" dur="500"/>
                                        <p:tgtEl>
                                          <p:spTgt spid="544"/>
                                        </p:tgtEl>
                                      </p:cBhvr>
                                    </p:animEffect>
                                  </p:childTnLst>
                                </p:cTn>
                              </p:par>
                            </p:childTnLst>
                          </p:cTn>
                        </p:par>
                        <p:par>
                          <p:cTn id="28" fill="hold">
                            <p:stCondLst>
                              <p:cond delay="500"/>
                            </p:stCondLst>
                            <p:childTnLst>
                              <p:par>
                                <p:cTn id="29" presetID="2" presetClass="entr" presetSubtype="4" fill="hold" grpId="0" nodeType="afterEffect">
                                  <p:stCondLst>
                                    <p:cond delay="0"/>
                                  </p:stCondLst>
                                  <p:iterate>
                                    <p:tmAbs val="0"/>
                                  </p:iterate>
                                  <p:childTnLst>
                                    <p:set>
                                      <p:cBhvr>
                                        <p:cTn id="30" fill="hold"/>
                                        <p:tgtEl>
                                          <p:spTgt spid="541"/>
                                        </p:tgtEl>
                                        <p:attrNameLst>
                                          <p:attrName>style.visibility</p:attrName>
                                        </p:attrNameLst>
                                      </p:cBhvr>
                                      <p:to>
                                        <p:strVal val="visible"/>
                                      </p:to>
                                    </p:set>
                                    <p:anim calcmode="lin" valueType="num">
                                      <p:cBhvr>
                                        <p:cTn id="31" dur="500" fill="hold"/>
                                        <p:tgtEl>
                                          <p:spTgt spid="541"/>
                                        </p:tgtEl>
                                        <p:attrNameLst>
                                          <p:attrName>ppt_x</p:attrName>
                                        </p:attrNameLst>
                                      </p:cBhvr>
                                      <p:tavLst>
                                        <p:tav tm="0">
                                          <p:val>
                                            <p:strVal val="#ppt_x"/>
                                          </p:val>
                                        </p:tav>
                                        <p:tav tm="100000">
                                          <p:val>
                                            <p:strVal val="#ppt_x"/>
                                          </p:val>
                                        </p:tav>
                                      </p:tavLst>
                                    </p:anim>
                                    <p:anim calcmode="lin" valueType="num">
                                      <p:cBhvr>
                                        <p:cTn id="32" dur="500" fill="hold"/>
                                        <p:tgtEl>
                                          <p:spTgt spid="541"/>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 presetClass="entr" presetSubtype="4" fill="hold" grpId="0" nodeType="afterEffect">
                                  <p:stCondLst>
                                    <p:cond delay="0"/>
                                  </p:stCondLst>
                                  <p:iterate>
                                    <p:tmAbs val="0"/>
                                  </p:iterate>
                                  <p:childTnLst>
                                    <p:set>
                                      <p:cBhvr>
                                        <p:cTn id="35" fill="hold"/>
                                        <p:tgtEl>
                                          <p:spTgt spid="547"/>
                                        </p:tgtEl>
                                        <p:attrNameLst>
                                          <p:attrName>style.visibility</p:attrName>
                                        </p:attrNameLst>
                                      </p:cBhvr>
                                      <p:to>
                                        <p:strVal val="visible"/>
                                      </p:to>
                                    </p:set>
                                    <p:anim calcmode="lin" valueType="num">
                                      <p:cBhvr>
                                        <p:cTn id="36" dur="1000" fill="hold"/>
                                        <p:tgtEl>
                                          <p:spTgt spid="547"/>
                                        </p:tgtEl>
                                        <p:attrNameLst>
                                          <p:attrName>ppt_x</p:attrName>
                                        </p:attrNameLst>
                                      </p:cBhvr>
                                      <p:tavLst>
                                        <p:tav tm="0">
                                          <p:val>
                                            <p:strVal val="#ppt_x"/>
                                          </p:val>
                                        </p:tav>
                                        <p:tav tm="100000">
                                          <p:val>
                                            <p:strVal val="#ppt_x"/>
                                          </p:val>
                                        </p:tav>
                                      </p:tavLst>
                                    </p:anim>
                                    <p:anim calcmode="lin" valueType="num">
                                      <p:cBhvr>
                                        <p:cTn id="37" dur="1000" fill="hold"/>
                                        <p:tgtEl>
                                          <p:spTgt spid="547"/>
                                        </p:tgtEl>
                                        <p:attrNameLst>
                                          <p:attrName>ppt_y</p:attrName>
                                        </p:attrNameLst>
                                      </p:cBhvr>
                                      <p:tavLst>
                                        <p:tav tm="0">
                                          <p:val>
                                            <p:strVal val="1+#ppt_h/2"/>
                                          </p:val>
                                        </p:tav>
                                        <p:tav tm="100000">
                                          <p:val>
                                            <p:strVal val="#ppt_y"/>
                                          </p:val>
                                        </p:tav>
                                      </p:tavLst>
                                    </p:anim>
                                  </p:childTnLst>
                                </p:cTn>
                              </p:par>
                            </p:childTnLst>
                          </p:cTn>
                        </p:par>
                        <p:par>
                          <p:cTn id="38" fill="hold">
                            <p:stCondLst>
                              <p:cond delay="2000"/>
                            </p:stCondLst>
                            <p:childTnLst>
                              <p:par>
                                <p:cTn id="39" presetID="2" presetClass="entr" presetSubtype="8" fill="hold" grpId="0" nodeType="afterEffect">
                                  <p:stCondLst>
                                    <p:cond delay="0"/>
                                  </p:stCondLst>
                                  <p:iterate>
                                    <p:tmAbs val="0"/>
                                  </p:iterate>
                                  <p:childTnLst>
                                    <p:set>
                                      <p:cBhvr>
                                        <p:cTn id="40" fill="hold"/>
                                        <p:tgtEl>
                                          <p:spTgt spid="551"/>
                                        </p:tgtEl>
                                        <p:attrNameLst>
                                          <p:attrName>style.visibility</p:attrName>
                                        </p:attrNameLst>
                                      </p:cBhvr>
                                      <p:to>
                                        <p:strVal val="visible"/>
                                      </p:to>
                                    </p:set>
                                    <p:anim calcmode="lin" valueType="num">
                                      <p:cBhvr>
                                        <p:cTn id="41" dur="500" fill="hold"/>
                                        <p:tgtEl>
                                          <p:spTgt spid="551"/>
                                        </p:tgtEl>
                                        <p:attrNameLst>
                                          <p:attrName>ppt_x</p:attrName>
                                        </p:attrNameLst>
                                      </p:cBhvr>
                                      <p:tavLst>
                                        <p:tav tm="0">
                                          <p:val>
                                            <p:strVal val="0-#ppt_w/2"/>
                                          </p:val>
                                        </p:tav>
                                        <p:tav tm="100000">
                                          <p:val>
                                            <p:strVal val="#ppt_x"/>
                                          </p:val>
                                        </p:tav>
                                      </p:tavLst>
                                    </p:anim>
                                    <p:anim calcmode="lin" valueType="num">
                                      <p:cBhvr>
                                        <p:cTn id="42" dur="500" fill="hold"/>
                                        <p:tgtEl>
                                          <p:spTgt spid="5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 grpId="0" animBg="1" advAuto="0"/>
      <p:bldP spid="541" grpId="0" animBg="1" advAuto="0"/>
      <p:bldP spid="542" grpId="0" animBg="1" advAuto="0"/>
      <p:bldP spid="543" grpId="0" animBg="1" advAuto="0"/>
      <p:bldP spid="544" grpId="0" animBg="1" advAuto="0"/>
      <p:bldP spid="547" grpId="0" animBg="1" advAuto="0"/>
      <p:bldP spid="550" grpId="0" animBg="1" advAuto="0"/>
      <p:bldP spid="551"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 name="Picture 2" descr="Picture 2"/>
          <p:cNvPicPr>
            <a:picLocks noChangeAspect="1"/>
          </p:cNvPicPr>
          <p:nvPr/>
        </p:nvPicPr>
        <p:blipFill>
          <a:blip r:embed="rId2"/>
          <a:stretch>
            <a:fillRect/>
          </a:stretch>
        </p:blipFill>
        <p:spPr>
          <a:xfrm>
            <a:off x="12192000" y="365292"/>
            <a:ext cx="12126791" cy="7958900"/>
          </a:xfrm>
          <a:prstGeom prst="rect">
            <a:avLst/>
          </a:prstGeom>
          <a:ln w="12700">
            <a:miter lim="400000"/>
          </a:ln>
        </p:spPr>
      </p:pic>
      <p:pic>
        <p:nvPicPr>
          <p:cNvPr id="554" name="Picture 4" descr="Picture 4"/>
          <p:cNvPicPr>
            <a:picLocks noChangeAspect="1"/>
          </p:cNvPicPr>
          <p:nvPr/>
        </p:nvPicPr>
        <p:blipFill>
          <a:blip r:embed="rId3"/>
          <a:stretch>
            <a:fillRect/>
          </a:stretch>
        </p:blipFill>
        <p:spPr>
          <a:xfrm>
            <a:off x="229333" y="5572125"/>
            <a:ext cx="12126789" cy="7958898"/>
          </a:xfrm>
          <a:prstGeom prst="rect">
            <a:avLst/>
          </a:prstGeom>
          <a:ln w="12700">
            <a:miter lim="400000"/>
          </a:ln>
        </p:spPr>
      </p:pic>
      <p:grpSp>
        <p:nvGrpSpPr>
          <p:cNvPr id="557" name="High school males and males with associate and working professional ,PhD degrees are likely to go for higher premium.…"/>
          <p:cNvGrpSpPr/>
          <p:nvPr/>
        </p:nvGrpSpPr>
        <p:grpSpPr>
          <a:xfrm>
            <a:off x="11066584" y="9199508"/>
            <a:ext cx="11318145" cy="2903323"/>
            <a:chOff x="0" y="0"/>
            <a:chExt cx="11318143" cy="2903321"/>
          </a:xfrm>
        </p:grpSpPr>
        <p:sp>
          <p:nvSpPr>
            <p:cNvPr id="555" name="Rounded Rectangle"/>
            <p:cNvSpPr/>
            <p:nvPr/>
          </p:nvSpPr>
          <p:spPr>
            <a:xfrm>
              <a:off x="0" y="28061"/>
              <a:ext cx="11318144" cy="2847200"/>
            </a:xfrm>
            <a:prstGeom prst="roundRect">
              <a:avLst>
                <a:gd name="adj" fmla="val 8560"/>
              </a:avLst>
            </a:prstGeom>
            <a:solidFill>
              <a:srgbClr val="E49C6A"/>
            </a:solidFill>
            <a:ln w="12700" cap="flat">
              <a:noFill/>
              <a:miter lim="400000"/>
            </a:ln>
            <a:effectLst/>
          </p:spPr>
          <p:txBody>
            <a:bodyPr wrap="square" lIns="50800" tIns="50800" rIns="50800" bIns="50800" numCol="1" anchor="ctr">
              <a:noAutofit/>
            </a:bodyPr>
            <a:lstStyle/>
            <a:p>
              <a:pPr algn="ctr">
                <a:lnSpc>
                  <a:spcPct val="90000"/>
                </a:lnSpc>
                <a:defRPr sz="3200">
                  <a:latin typeface="Canela Text Bold"/>
                  <a:ea typeface="Canela Text Bold"/>
                  <a:cs typeface="Canela Text Bold"/>
                  <a:sym typeface="Canela Text Bold"/>
                </a:defRPr>
              </a:pPr>
              <a:endParaRPr/>
            </a:p>
          </p:txBody>
        </p:sp>
        <p:sp>
          <p:nvSpPr>
            <p:cNvPr id="556" name="For cluster 2 we observe that most of the policy premiums tend to lie around a specific limit of total claim amount which basically means there’s a miniscule change in total claim amount as your premium is increasing"/>
            <p:cNvSpPr txBox="1"/>
            <p:nvPr/>
          </p:nvSpPr>
          <p:spPr>
            <a:xfrm>
              <a:off x="71383" y="0"/>
              <a:ext cx="11175377" cy="29033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a:lnSpc>
                  <a:spcPct val="90000"/>
                </a:lnSpc>
                <a:defRPr sz="3200">
                  <a:latin typeface="Canela Text Bold"/>
                  <a:ea typeface="Canela Text Bold"/>
                  <a:cs typeface="Canela Text Bold"/>
                  <a:sym typeface="Canela Text Bold"/>
                </a:defRPr>
              </a:lvl1pPr>
            </a:lstStyle>
            <a:p>
              <a:r>
                <a:t>For cluster 2 we observe that most of the policy premiums tend to lie around a specific limit of total claim amount which basically means there’s a miniscule change in total claim amount as your premium is increasing </a:t>
              </a:r>
            </a:p>
          </p:txBody>
        </p:sp>
      </p:grpSp>
      <p:grpSp>
        <p:nvGrpSpPr>
          <p:cNvPr id="560" name="High school males and males with associate and working professional ,PhD degrees are likely to go for higher premium.…"/>
          <p:cNvGrpSpPr/>
          <p:nvPr/>
        </p:nvGrpSpPr>
        <p:grpSpPr>
          <a:xfrm>
            <a:off x="809503" y="1095474"/>
            <a:ext cx="10937021" cy="4001416"/>
            <a:chOff x="0" y="0"/>
            <a:chExt cx="10937020" cy="4001414"/>
          </a:xfrm>
        </p:grpSpPr>
        <p:sp>
          <p:nvSpPr>
            <p:cNvPr id="558" name="Rounded Rectangle"/>
            <p:cNvSpPr/>
            <p:nvPr/>
          </p:nvSpPr>
          <p:spPr>
            <a:xfrm>
              <a:off x="0" y="173197"/>
              <a:ext cx="10937021" cy="3655021"/>
            </a:xfrm>
            <a:prstGeom prst="roundRect">
              <a:avLst>
                <a:gd name="adj" fmla="val 8560"/>
              </a:avLst>
            </a:prstGeom>
            <a:solidFill>
              <a:srgbClr val="E49C6A"/>
            </a:solidFill>
            <a:ln w="12700" cap="flat">
              <a:noFill/>
              <a:miter lim="400000"/>
            </a:ln>
            <a:effectLst/>
          </p:spPr>
          <p:txBody>
            <a:bodyPr wrap="square" lIns="50800" tIns="50800" rIns="50800" bIns="50800" numCol="1" anchor="ctr">
              <a:noAutofit/>
            </a:bodyPr>
            <a:lstStyle/>
            <a:p>
              <a:pPr algn="ctr">
                <a:lnSpc>
                  <a:spcPct val="90000"/>
                </a:lnSpc>
                <a:defRPr sz="3200">
                  <a:latin typeface="Canela Text Bold"/>
                  <a:ea typeface="Canela Text Bold"/>
                  <a:cs typeface="Canela Text Bold"/>
                  <a:sym typeface="Canela Text Bold"/>
                </a:defRPr>
              </a:pPr>
              <a:endParaRPr/>
            </a:p>
          </p:txBody>
        </p:sp>
        <p:sp>
          <p:nvSpPr>
            <p:cNvPr id="559" name="For cluster 1 we observe that young adults with lack of knowledge and less spending power tends to choose revolve around any kind of policy plan but incase of middle aged , senior citizens having more spending power and more knowledge about the premium p"/>
            <p:cNvSpPr txBox="1"/>
            <p:nvPr/>
          </p:nvSpPr>
          <p:spPr>
            <a:xfrm>
              <a:off x="91635" y="0"/>
              <a:ext cx="10753750" cy="40014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a:lnSpc>
                  <a:spcPct val="90000"/>
                </a:lnSpc>
                <a:defRPr sz="3200">
                  <a:latin typeface="Canela Text Bold"/>
                  <a:ea typeface="Canela Text Bold"/>
                  <a:cs typeface="Canela Text Bold"/>
                  <a:sym typeface="Canela Text Bold"/>
                </a:defRPr>
              </a:lvl1pPr>
            </a:lstStyle>
            <a:p>
              <a:r>
                <a:t>For cluster 1 we observe that young adults with lack of knowledge and less spending power tends to choose revolve around any kind of policy plan but incase of middle aged , senior citizens having more spending power and more knowledge about the premium plans they stick with medium and high premium only</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553"/>
                                        </p:tgtEl>
                                        <p:attrNameLst>
                                          <p:attrName>style.visibility</p:attrName>
                                        </p:attrNameLst>
                                      </p:cBhvr>
                                      <p:to>
                                        <p:strVal val="visible"/>
                                      </p:to>
                                    </p:set>
                                    <p:anim calcmode="lin" valueType="num">
                                      <p:cBhvr>
                                        <p:cTn id="7" dur="500" fill="hold"/>
                                        <p:tgtEl>
                                          <p:spTgt spid="553"/>
                                        </p:tgtEl>
                                        <p:attrNameLst>
                                          <p:attrName>ppt_w</p:attrName>
                                        </p:attrNameLst>
                                      </p:cBhvr>
                                      <p:tavLst>
                                        <p:tav tm="0">
                                          <p:val>
                                            <p:fltVal val="0"/>
                                          </p:val>
                                        </p:tav>
                                        <p:tav tm="100000">
                                          <p:val>
                                            <p:strVal val="#ppt_w"/>
                                          </p:val>
                                        </p:tav>
                                      </p:tavLst>
                                    </p:anim>
                                    <p:anim calcmode="lin" valueType="num">
                                      <p:cBhvr>
                                        <p:cTn id="8" dur="500" fill="hold"/>
                                        <p:tgtEl>
                                          <p:spTgt spid="55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0" presetClass="entr" fill="hold" grpId="0" nodeType="afterEffect">
                                  <p:stCondLst>
                                    <p:cond delay="0"/>
                                  </p:stCondLst>
                                  <p:iterate>
                                    <p:tmAbs val="0"/>
                                  </p:iterate>
                                  <p:childTnLst>
                                    <p:set>
                                      <p:cBhvr>
                                        <p:cTn id="11" fill="hold"/>
                                        <p:tgtEl>
                                          <p:spTgt spid="560"/>
                                        </p:tgtEl>
                                        <p:attrNameLst>
                                          <p:attrName>style.visibility</p:attrName>
                                        </p:attrNameLst>
                                      </p:cBhvr>
                                      <p:to>
                                        <p:strVal val="visible"/>
                                      </p:to>
                                    </p:set>
                                    <p:animEffect transition="in" filter="fade">
                                      <p:cBhvr>
                                        <p:cTn id="12" dur="500"/>
                                        <p:tgtEl>
                                          <p:spTgt spid="560"/>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554"/>
                                        </p:tgtEl>
                                        <p:attrNameLst>
                                          <p:attrName>style.visibility</p:attrName>
                                        </p:attrNameLst>
                                      </p:cBhvr>
                                      <p:to>
                                        <p:strVal val="visible"/>
                                      </p:to>
                                    </p:set>
                                    <p:anim calcmode="lin" valueType="num">
                                      <p:cBhvr>
                                        <p:cTn id="17" dur="500" fill="hold"/>
                                        <p:tgtEl>
                                          <p:spTgt spid="554"/>
                                        </p:tgtEl>
                                        <p:attrNameLst>
                                          <p:attrName>ppt_w</p:attrName>
                                        </p:attrNameLst>
                                      </p:cBhvr>
                                      <p:tavLst>
                                        <p:tav tm="0">
                                          <p:val>
                                            <p:fltVal val="0"/>
                                          </p:val>
                                        </p:tav>
                                        <p:tav tm="100000">
                                          <p:val>
                                            <p:strVal val="#ppt_w"/>
                                          </p:val>
                                        </p:tav>
                                      </p:tavLst>
                                    </p:anim>
                                    <p:anim calcmode="lin" valueType="num">
                                      <p:cBhvr>
                                        <p:cTn id="18" dur="500" fill="hold"/>
                                        <p:tgtEl>
                                          <p:spTgt spid="554"/>
                                        </p:tgtEl>
                                        <p:attrNameLst>
                                          <p:attrName>ppt_h</p:attrName>
                                        </p:attrNameLst>
                                      </p:cBhvr>
                                      <p:tavLst>
                                        <p:tav tm="0">
                                          <p:val>
                                            <p:fltVal val="0"/>
                                          </p:val>
                                        </p:tav>
                                        <p:tav tm="100000">
                                          <p:val>
                                            <p:strVal val="#ppt_h"/>
                                          </p:val>
                                        </p:tav>
                                      </p:tavLst>
                                    </p:anim>
                                  </p:childTnLst>
                                </p:cTn>
                              </p:par>
                            </p:childTnLst>
                          </p:cTn>
                        </p:par>
                        <p:par>
                          <p:cTn id="19" fill="hold">
                            <p:stCondLst>
                              <p:cond delay="500"/>
                            </p:stCondLst>
                            <p:childTnLst>
                              <p:par>
                                <p:cTn id="20" presetID="10" presetClass="entr" fill="hold" grpId="0" nodeType="afterEffect">
                                  <p:stCondLst>
                                    <p:cond delay="0"/>
                                  </p:stCondLst>
                                  <p:iterate>
                                    <p:tmAbs val="0"/>
                                  </p:iterate>
                                  <p:childTnLst>
                                    <p:set>
                                      <p:cBhvr>
                                        <p:cTn id="21" fill="hold"/>
                                        <p:tgtEl>
                                          <p:spTgt spid="557"/>
                                        </p:tgtEl>
                                        <p:attrNameLst>
                                          <p:attrName>style.visibility</p:attrName>
                                        </p:attrNameLst>
                                      </p:cBhvr>
                                      <p:to>
                                        <p:strVal val="visible"/>
                                      </p:to>
                                    </p:set>
                                    <p:animEffect transition="in" filter="fade">
                                      <p:cBhvr>
                                        <p:cTn id="22" dur="500"/>
                                        <p:tgtEl>
                                          <p:spTgt spid="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 grpId="0" animBg="1" advAuto="0"/>
      <p:bldP spid="554" grpId="0" animBg="1" advAuto="0"/>
      <p:bldP spid="557" grpId="0" animBg="1" advAuto="0"/>
      <p:bldP spid="560"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Rectangle 4"/>
          <p:cNvSpPr/>
          <p:nvPr/>
        </p:nvSpPr>
        <p:spPr>
          <a:xfrm>
            <a:off x="0" y="171559"/>
            <a:ext cx="24384000"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563" name="TextBox 3"/>
          <p:cNvSpPr txBox="1"/>
          <p:nvPr/>
        </p:nvSpPr>
        <p:spPr>
          <a:xfrm>
            <a:off x="2471387" y="275815"/>
            <a:ext cx="18198354" cy="17795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90000"/>
              </a:lnSpc>
              <a:defRPr sz="8800">
                <a:latin typeface="Canela Text Bold"/>
                <a:ea typeface="Canela Text Bold"/>
                <a:cs typeface="Canela Text Bold"/>
                <a:sym typeface="Canela Text Bold"/>
              </a:defRPr>
            </a:lvl1pPr>
          </a:lstStyle>
          <a:p>
            <a:r>
              <a:t>INFERENCES</a:t>
            </a:r>
          </a:p>
        </p:txBody>
      </p:sp>
      <p:pic>
        <p:nvPicPr>
          <p:cNvPr id="564" name="Picture 5" descr="Picture 5"/>
          <p:cNvPicPr>
            <a:picLocks noChangeAspect="1"/>
          </p:cNvPicPr>
          <p:nvPr/>
        </p:nvPicPr>
        <p:blipFill>
          <a:blip r:embed="rId2"/>
          <a:stretch>
            <a:fillRect/>
          </a:stretch>
        </p:blipFill>
        <p:spPr>
          <a:xfrm>
            <a:off x="448434" y="2065327"/>
            <a:ext cx="23487132" cy="11479115"/>
          </a:xfrm>
          <a:prstGeom prst="rect">
            <a:avLst/>
          </a:prstGeom>
          <a:ln w="12700">
            <a:miter lim="400000"/>
          </a:ln>
        </p:spPr>
      </p:pic>
      <p:grpSp>
        <p:nvGrpSpPr>
          <p:cNvPr id="567" name="High school males and males with associate and working professional ,PhD degrees are likely to go for higher premium.…"/>
          <p:cNvGrpSpPr/>
          <p:nvPr/>
        </p:nvGrpSpPr>
        <p:grpSpPr>
          <a:xfrm>
            <a:off x="12192000" y="10891504"/>
            <a:ext cx="10966450" cy="2225676"/>
            <a:chOff x="0" y="0"/>
            <a:chExt cx="10966450" cy="2225675"/>
          </a:xfrm>
        </p:grpSpPr>
        <p:sp>
          <p:nvSpPr>
            <p:cNvPr id="565" name="Rounded Rectangle"/>
            <p:cNvSpPr/>
            <p:nvPr/>
          </p:nvSpPr>
          <p:spPr>
            <a:xfrm>
              <a:off x="0" y="0"/>
              <a:ext cx="10966450" cy="2225675"/>
            </a:xfrm>
            <a:prstGeom prst="roundRect">
              <a:avLst>
                <a:gd name="adj" fmla="val 8560"/>
              </a:avLst>
            </a:prstGeom>
            <a:solidFill>
              <a:srgbClr val="E49C6A"/>
            </a:solidFill>
            <a:ln w="12700" cap="flat">
              <a:noFill/>
              <a:miter lim="400000"/>
            </a:ln>
            <a:effectLst/>
          </p:spPr>
          <p:txBody>
            <a:bodyPr wrap="square" lIns="50800" tIns="50800" rIns="50800" bIns="50800" numCol="1" anchor="ctr">
              <a:noAutofit/>
            </a:bodyPr>
            <a:lstStyle/>
            <a:p>
              <a:pPr algn="ctr">
                <a:lnSpc>
                  <a:spcPct val="90000"/>
                </a:lnSpc>
                <a:defRPr>
                  <a:latin typeface="Canela Text Regular"/>
                  <a:ea typeface="Canela Text Regular"/>
                  <a:cs typeface="Canela Text Regular"/>
                  <a:sym typeface="Canela Text Regular"/>
                </a:defRPr>
              </a:pPr>
              <a:endParaRPr/>
            </a:p>
          </p:txBody>
        </p:sp>
        <p:sp>
          <p:nvSpPr>
            <p:cNvPr id="566" name="BEHAVIOUR OF TOTAL CLAIM AMOUNT AND CAR MANUFACTURER FOR PREMIUM CATEGORY"/>
            <p:cNvSpPr txBox="1"/>
            <p:nvPr/>
          </p:nvSpPr>
          <p:spPr>
            <a:xfrm>
              <a:off x="55800" y="210223"/>
              <a:ext cx="10854850" cy="18052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lnSpc>
                  <a:spcPct val="90000"/>
                </a:lnSpc>
                <a:defRPr sz="3200">
                  <a:latin typeface="Canela Text Bold"/>
                  <a:ea typeface="Canela Text Bold"/>
                  <a:cs typeface="Canela Text Bold"/>
                  <a:sym typeface="Canela Text Bold"/>
                </a:defRPr>
              </a:pPr>
              <a:r>
                <a:t>BEHAVIOUR OF TOTAL CLAIM AMOUNT AND CAR MANUFACTURER FOR PREMIUM CATEGORY</a:t>
              </a:r>
              <a:endParaRPr>
                <a:latin typeface="Canela Text Regular"/>
                <a:ea typeface="Canela Text Regular"/>
                <a:cs typeface="Canela Text Regular"/>
                <a:sym typeface="Canela Text Regular"/>
              </a:endParaRPr>
            </a:p>
            <a:p>
              <a:pPr algn="ctr">
                <a:lnSpc>
                  <a:spcPct val="90000"/>
                </a:lnSpc>
                <a:defRPr sz="3200">
                  <a:latin typeface="Canela Text Bold"/>
                  <a:ea typeface="Canela Text Bold"/>
                  <a:cs typeface="Canela Text Bold"/>
                  <a:sym typeface="Canela Text Bold"/>
                </a:defRPr>
              </a:pPr>
              <a:r>
                <a:t> </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562"/>
                                        </p:tgtEl>
                                        <p:attrNameLst>
                                          <p:attrName>style.visibility</p:attrName>
                                        </p:attrNameLst>
                                      </p:cBhvr>
                                      <p:to>
                                        <p:strVal val="visible"/>
                                      </p:to>
                                    </p:set>
                                    <p:anim calcmode="lin" valueType="num">
                                      <p:cBhvr>
                                        <p:cTn id="7" dur="500" fill="hold"/>
                                        <p:tgtEl>
                                          <p:spTgt spid="562"/>
                                        </p:tgtEl>
                                        <p:attrNameLst>
                                          <p:attrName>ppt_x</p:attrName>
                                        </p:attrNameLst>
                                      </p:cBhvr>
                                      <p:tavLst>
                                        <p:tav tm="0">
                                          <p:val>
                                            <p:strVal val="0-#ppt_w/2"/>
                                          </p:val>
                                        </p:tav>
                                        <p:tav tm="100000">
                                          <p:val>
                                            <p:strVal val="#ppt_x"/>
                                          </p:val>
                                        </p:tav>
                                      </p:tavLst>
                                    </p:anim>
                                    <p:anim calcmode="lin" valueType="num">
                                      <p:cBhvr>
                                        <p:cTn id="8" dur="500" fill="hold"/>
                                        <p:tgtEl>
                                          <p:spTgt spid="56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563"/>
                                        </p:tgtEl>
                                        <p:attrNameLst>
                                          <p:attrName>style.visibility</p:attrName>
                                        </p:attrNameLst>
                                      </p:cBhvr>
                                      <p:to>
                                        <p:strVal val="visible"/>
                                      </p:to>
                                    </p:set>
                                    <p:anim calcmode="lin" valueType="num">
                                      <p:cBhvr>
                                        <p:cTn id="12" dur="500" fill="hold"/>
                                        <p:tgtEl>
                                          <p:spTgt spid="563"/>
                                        </p:tgtEl>
                                        <p:attrNameLst>
                                          <p:attrName>ppt_x</p:attrName>
                                        </p:attrNameLst>
                                      </p:cBhvr>
                                      <p:tavLst>
                                        <p:tav tm="0">
                                          <p:val>
                                            <p:strVal val="0-#ppt_w/2"/>
                                          </p:val>
                                        </p:tav>
                                        <p:tav tm="100000">
                                          <p:val>
                                            <p:strVal val="#ppt_x"/>
                                          </p:val>
                                        </p:tav>
                                      </p:tavLst>
                                    </p:anim>
                                    <p:anim calcmode="lin" valueType="num">
                                      <p:cBhvr>
                                        <p:cTn id="13" dur="500" fill="hold"/>
                                        <p:tgtEl>
                                          <p:spTgt spid="56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iterate>
                                    <p:tmAbs val="0"/>
                                  </p:iterate>
                                  <p:childTnLst>
                                    <p:set>
                                      <p:cBhvr>
                                        <p:cTn id="16" fill="hold"/>
                                        <p:tgtEl>
                                          <p:spTgt spid="564"/>
                                        </p:tgtEl>
                                        <p:attrNameLst>
                                          <p:attrName>style.visibility</p:attrName>
                                        </p:attrNameLst>
                                      </p:cBhvr>
                                      <p:to>
                                        <p:strVal val="visible"/>
                                      </p:to>
                                    </p:set>
                                    <p:animEffect transition="in" filter="wipe(left)">
                                      <p:cBhvr>
                                        <p:cTn id="17" dur="500"/>
                                        <p:tgtEl>
                                          <p:spTgt spid="56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iterate>
                                    <p:tmAbs val="0"/>
                                  </p:iterate>
                                  <p:childTnLst>
                                    <p:set>
                                      <p:cBhvr>
                                        <p:cTn id="21" fill="hold"/>
                                        <p:tgtEl>
                                          <p:spTgt spid="567"/>
                                        </p:tgtEl>
                                        <p:attrNameLst>
                                          <p:attrName>style.visibility</p:attrName>
                                        </p:attrNameLst>
                                      </p:cBhvr>
                                      <p:to>
                                        <p:strVal val="visible"/>
                                      </p:to>
                                    </p:set>
                                    <p:anim calcmode="lin" valueType="num">
                                      <p:cBhvr>
                                        <p:cTn id="22" dur="1000" fill="hold"/>
                                        <p:tgtEl>
                                          <p:spTgt spid="567"/>
                                        </p:tgtEl>
                                        <p:attrNameLst>
                                          <p:attrName>ppt_x</p:attrName>
                                        </p:attrNameLst>
                                      </p:cBhvr>
                                      <p:tavLst>
                                        <p:tav tm="0">
                                          <p:val>
                                            <p:strVal val="#ppt_x"/>
                                          </p:val>
                                        </p:tav>
                                        <p:tav tm="100000">
                                          <p:val>
                                            <p:strVal val="#ppt_x"/>
                                          </p:val>
                                        </p:tav>
                                      </p:tavLst>
                                    </p:anim>
                                    <p:anim calcmode="lin" valueType="num">
                                      <p:cBhvr>
                                        <p:cTn id="23" dur="1000" fill="hold"/>
                                        <p:tgtEl>
                                          <p:spTgt spid="5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0" animBg="1" advAuto="0"/>
      <p:bldP spid="563" grpId="0" animBg="1" advAuto="0"/>
      <p:bldP spid="564" grpId="0" animBg="1" advAuto="0"/>
      <p:bldP spid="567"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TextBox 6"/>
          <p:cNvSpPr txBox="1"/>
          <p:nvPr/>
        </p:nvSpPr>
        <p:spPr>
          <a:xfrm>
            <a:off x="304133" y="1053969"/>
            <a:ext cx="23389756" cy="2433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lnSpc>
                <a:spcPct val="90000"/>
              </a:lnSpc>
              <a:defRPr sz="4400">
                <a:effectLst>
                  <a:outerShdw blurRad="38100" dist="38100" dir="2700000" rotWithShape="0">
                    <a:srgbClr val="000000">
                      <a:alpha val="43137"/>
                    </a:srgbClr>
                  </a:outerShdw>
                </a:effectLst>
                <a:latin typeface="Canela Text Bold"/>
                <a:ea typeface="Canela Text Bold"/>
                <a:cs typeface="Canela Text Bold"/>
                <a:sym typeface="Canela Text Bold"/>
              </a:defRPr>
            </a:pPr>
            <a:r>
              <a:t>BEHAVIOUR OF TOTAL CLAIM AMOUNT AND CAR MANUFACTURER FOR PREMIUM CATEGORY</a:t>
            </a:r>
            <a:endParaRPr>
              <a:latin typeface="Canela Text Regular"/>
              <a:ea typeface="Canela Text Regular"/>
              <a:cs typeface="Canela Text Regular"/>
              <a:sym typeface="Canela Text Regular"/>
            </a:endParaRPr>
          </a:p>
          <a:p>
            <a:pPr algn="ctr">
              <a:lnSpc>
                <a:spcPct val="90000"/>
              </a:lnSpc>
              <a:defRPr sz="4400">
                <a:effectLst>
                  <a:outerShdw blurRad="38100" dist="38100" dir="2700000" rotWithShape="0">
                    <a:srgbClr val="000000">
                      <a:alpha val="43137"/>
                    </a:srgbClr>
                  </a:outerShdw>
                </a:effectLst>
                <a:latin typeface="Canela Text Bold"/>
                <a:ea typeface="Canela Text Bold"/>
                <a:cs typeface="Canela Text Bold"/>
                <a:sym typeface="Canela Text Bold"/>
              </a:defRPr>
            </a:pPr>
            <a:r>
              <a:t> </a:t>
            </a:r>
          </a:p>
        </p:txBody>
      </p:sp>
      <p:pic>
        <p:nvPicPr>
          <p:cNvPr id="570" name="Picture 2" descr="Picture 2"/>
          <p:cNvPicPr>
            <a:picLocks noChangeAspect="1"/>
          </p:cNvPicPr>
          <p:nvPr/>
        </p:nvPicPr>
        <p:blipFill>
          <a:blip r:embed="rId2"/>
          <a:stretch>
            <a:fillRect/>
          </a:stretch>
        </p:blipFill>
        <p:spPr>
          <a:xfrm>
            <a:off x="1837232" y="1839399"/>
            <a:ext cx="20215946" cy="1154836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p:tmAbs val="0"/>
                                  </p:iterate>
                                  <p:childTnLst>
                                    <p:set>
                                      <p:cBhvr>
                                        <p:cTn id="6" fill="hold"/>
                                        <p:tgtEl>
                                          <p:spTgt spid="569"/>
                                        </p:tgtEl>
                                        <p:attrNameLst>
                                          <p:attrName>style.visibility</p:attrName>
                                        </p:attrNameLst>
                                      </p:cBhvr>
                                      <p:to>
                                        <p:strVal val="visible"/>
                                      </p:to>
                                    </p:set>
                                    <p:animEffect transition="in" filter="wipe(up)">
                                      <p:cBhvr>
                                        <p:cTn id="7" dur="500"/>
                                        <p:tgtEl>
                                          <p:spTgt spid="569"/>
                                        </p:tgtEl>
                                      </p:cBhvr>
                                    </p:animEffect>
                                  </p:childTnLst>
                                </p:cTn>
                              </p:par>
                            </p:childTnLst>
                          </p:cTn>
                        </p:par>
                        <p:par>
                          <p:cTn id="8" fill="hold">
                            <p:stCondLst>
                              <p:cond delay="500"/>
                            </p:stCondLst>
                            <p:childTnLst>
                              <p:par>
                                <p:cTn id="9" presetID="10" presetClass="entr" fill="hold" grpId="0" nodeType="afterEffect">
                                  <p:stCondLst>
                                    <p:cond delay="0"/>
                                  </p:stCondLst>
                                  <p:iterate>
                                    <p:tmAbs val="0"/>
                                  </p:iterate>
                                  <p:childTnLst>
                                    <p:set>
                                      <p:cBhvr>
                                        <p:cTn id="10" fill="hold"/>
                                        <p:tgtEl>
                                          <p:spTgt spid="570"/>
                                        </p:tgtEl>
                                        <p:attrNameLst>
                                          <p:attrName>style.visibility</p:attrName>
                                        </p:attrNameLst>
                                      </p:cBhvr>
                                      <p:to>
                                        <p:strVal val="visible"/>
                                      </p:to>
                                    </p:set>
                                    <p:animEffect transition="in" filter="fade">
                                      <p:cBhvr>
                                        <p:cTn id="11" dur="500"/>
                                        <p:tgtEl>
                                          <p:spTgt spid="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 grpId="0" animBg="1" advAuto="0"/>
      <p:bldP spid="570"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2" name="Picture 7" descr="Picture 7"/>
          <p:cNvPicPr>
            <a:picLocks noChangeAspect="1"/>
          </p:cNvPicPr>
          <p:nvPr/>
        </p:nvPicPr>
        <p:blipFill>
          <a:blip r:embed="rId2"/>
          <a:stretch>
            <a:fillRect/>
          </a:stretch>
        </p:blipFill>
        <p:spPr>
          <a:xfrm>
            <a:off x="347941" y="397413"/>
            <a:ext cx="12130928" cy="7961616"/>
          </a:xfrm>
          <a:prstGeom prst="rect">
            <a:avLst/>
          </a:prstGeom>
          <a:ln w="12700">
            <a:miter lim="400000"/>
          </a:ln>
        </p:spPr>
      </p:pic>
      <p:pic>
        <p:nvPicPr>
          <p:cNvPr id="573" name="Picture 9" descr="Picture 9"/>
          <p:cNvPicPr>
            <a:picLocks noChangeAspect="1"/>
          </p:cNvPicPr>
          <p:nvPr/>
        </p:nvPicPr>
        <p:blipFill>
          <a:blip r:embed="rId3"/>
          <a:stretch>
            <a:fillRect/>
          </a:stretch>
        </p:blipFill>
        <p:spPr>
          <a:xfrm>
            <a:off x="11905130" y="5596942"/>
            <a:ext cx="12130928" cy="7961615"/>
          </a:xfrm>
          <a:prstGeom prst="rect">
            <a:avLst/>
          </a:prstGeom>
          <a:ln w="12700">
            <a:miter lim="400000"/>
          </a:ln>
        </p:spPr>
      </p:pic>
      <p:grpSp>
        <p:nvGrpSpPr>
          <p:cNvPr id="576" name="High school males and males with associate and working professional ,PhD degrees are likely to go for higher premium.…"/>
          <p:cNvGrpSpPr/>
          <p:nvPr/>
        </p:nvGrpSpPr>
        <p:grpSpPr>
          <a:xfrm>
            <a:off x="12774238" y="1884340"/>
            <a:ext cx="10966451" cy="2225676"/>
            <a:chOff x="0" y="0"/>
            <a:chExt cx="10966450" cy="2225675"/>
          </a:xfrm>
        </p:grpSpPr>
        <p:sp>
          <p:nvSpPr>
            <p:cNvPr id="574" name="Rounded Rectangle"/>
            <p:cNvSpPr/>
            <p:nvPr/>
          </p:nvSpPr>
          <p:spPr>
            <a:xfrm>
              <a:off x="0" y="0"/>
              <a:ext cx="10966450" cy="2225675"/>
            </a:xfrm>
            <a:prstGeom prst="roundRect">
              <a:avLst>
                <a:gd name="adj" fmla="val 8560"/>
              </a:avLst>
            </a:prstGeom>
            <a:solidFill>
              <a:srgbClr val="E49C6A"/>
            </a:solidFill>
            <a:ln w="12700" cap="flat">
              <a:noFill/>
              <a:miter lim="400000"/>
            </a:ln>
            <a:effectLst/>
          </p:spPr>
          <p:txBody>
            <a:bodyPr wrap="square" lIns="50800" tIns="50800" rIns="50800" bIns="50800" numCol="1" anchor="ctr">
              <a:noAutofit/>
            </a:bodyPr>
            <a:lstStyle/>
            <a:p>
              <a:pPr defTabSz="1130300">
                <a:defRPr>
                  <a:latin typeface="Canela Text Regular"/>
                  <a:ea typeface="Canela Text Regular"/>
                  <a:cs typeface="Canela Text Regular"/>
                  <a:sym typeface="Canela Text Regular"/>
                </a:defRPr>
              </a:pPr>
              <a:endParaRPr/>
            </a:p>
          </p:txBody>
        </p:sp>
        <p:sp>
          <p:nvSpPr>
            <p:cNvPr id="575" name="For Cluster 1 we observe that in busy states like NewYork, South Carolina and West Virginia accidents can occur at any given interval of the day with higher frequency"/>
            <p:cNvSpPr txBox="1"/>
            <p:nvPr/>
          </p:nvSpPr>
          <p:spPr>
            <a:xfrm>
              <a:off x="55800" y="320738"/>
              <a:ext cx="10854850" cy="15841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1130300">
                <a:defRPr sz="2600"/>
              </a:lvl1pPr>
            </a:lstStyle>
            <a:p>
              <a:r>
                <a:t>For Cluster 1 we observe that in busy states like NewYork, South Carolina and West Virginia accidents can occur at any given interval of the day with higher frequency</a:t>
              </a:r>
            </a:p>
          </p:txBody>
        </p:sp>
      </p:grpSp>
      <p:grpSp>
        <p:nvGrpSpPr>
          <p:cNvPr id="579" name="High school males and males with associate and working professional ,PhD degrees are likely to go for higher premium.…"/>
          <p:cNvGrpSpPr/>
          <p:nvPr/>
        </p:nvGrpSpPr>
        <p:grpSpPr>
          <a:xfrm>
            <a:off x="643311" y="9845954"/>
            <a:ext cx="10966451" cy="2225676"/>
            <a:chOff x="0" y="0"/>
            <a:chExt cx="10966450" cy="2225675"/>
          </a:xfrm>
        </p:grpSpPr>
        <p:sp>
          <p:nvSpPr>
            <p:cNvPr id="577" name="Rounded Rectangle"/>
            <p:cNvSpPr/>
            <p:nvPr/>
          </p:nvSpPr>
          <p:spPr>
            <a:xfrm>
              <a:off x="0" y="0"/>
              <a:ext cx="10966450" cy="2225675"/>
            </a:xfrm>
            <a:prstGeom prst="roundRect">
              <a:avLst>
                <a:gd name="adj" fmla="val 8560"/>
              </a:avLst>
            </a:prstGeom>
            <a:solidFill>
              <a:srgbClr val="E49C6A"/>
            </a:solidFill>
            <a:ln w="12700" cap="flat">
              <a:noFill/>
              <a:miter lim="400000"/>
            </a:ln>
            <a:effectLst/>
          </p:spPr>
          <p:txBody>
            <a:bodyPr wrap="square" lIns="50800" tIns="50800" rIns="50800" bIns="50800" numCol="1" anchor="ctr">
              <a:noAutofit/>
            </a:bodyPr>
            <a:lstStyle/>
            <a:p>
              <a:pPr defTabSz="1130300">
                <a:defRPr>
                  <a:latin typeface="Canela Text Regular"/>
                  <a:ea typeface="Canela Text Regular"/>
                  <a:cs typeface="Canela Text Regular"/>
                  <a:sym typeface="Canela Text Regular"/>
                </a:defRPr>
              </a:pPr>
              <a:endParaRPr/>
            </a:p>
          </p:txBody>
        </p:sp>
        <p:sp>
          <p:nvSpPr>
            <p:cNvPr id="578" name="For Cluster 2 we observe that  majority of the accidents occur till 10th hour of the day but there’s a miniscule change in frequency as the day progresses"/>
            <p:cNvSpPr txBox="1"/>
            <p:nvPr/>
          </p:nvSpPr>
          <p:spPr>
            <a:xfrm>
              <a:off x="55800" y="149669"/>
              <a:ext cx="10854850" cy="19263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defTabSz="1130300">
                <a:defRPr sz="3200"/>
              </a:pPr>
              <a:r>
                <a:t>For Cluster 2 we observe that  majority of the accidents occur till 10</a:t>
              </a:r>
              <a:r>
                <a:rPr baseline="30000"/>
                <a:t>th</a:t>
              </a:r>
              <a:r>
                <a:t> hour of the day but there’s a miniscule change in frequency as the day progresses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iterate>
                                    <p:tmAbs val="0"/>
                                  </p:iterate>
                                  <p:childTnLst>
                                    <p:set>
                                      <p:cBhvr>
                                        <p:cTn id="6" fill="hold"/>
                                        <p:tgtEl>
                                          <p:spTgt spid="572"/>
                                        </p:tgtEl>
                                        <p:attrNameLst>
                                          <p:attrName>style.visibility</p:attrName>
                                        </p:attrNameLst>
                                      </p:cBhvr>
                                      <p:to>
                                        <p:strVal val="visible"/>
                                      </p:to>
                                    </p:set>
                                    <p:anim calcmode="lin" valueType="num">
                                      <p:cBhvr>
                                        <p:cTn id="7" dur="500" fill="hold"/>
                                        <p:tgtEl>
                                          <p:spTgt spid="572"/>
                                        </p:tgtEl>
                                        <p:attrNameLst>
                                          <p:attrName>ppt_x</p:attrName>
                                        </p:attrNameLst>
                                      </p:cBhvr>
                                      <p:tavLst>
                                        <p:tav tm="0">
                                          <p:val>
                                            <p:strVal val="0-#ppt_w/2"/>
                                          </p:val>
                                        </p:tav>
                                        <p:tav tm="100000">
                                          <p:val>
                                            <p:strVal val="#ppt_x"/>
                                          </p:val>
                                        </p:tav>
                                      </p:tavLst>
                                    </p:anim>
                                    <p:anim calcmode="lin" valueType="num">
                                      <p:cBhvr>
                                        <p:cTn id="8" dur="500" fill="hold"/>
                                        <p:tgtEl>
                                          <p:spTgt spid="57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iterate>
                                    <p:tmAbs val="0"/>
                                  </p:iterate>
                                  <p:childTnLst>
                                    <p:set>
                                      <p:cBhvr>
                                        <p:cTn id="11" fill="hold"/>
                                        <p:tgtEl>
                                          <p:spTgt spid="576"/>
                                        </p:tgtEl>
                                        <p:attrNameLst>
                                          <p:attrName>style.visibility</p:attrName>
                                        </p:attrNameLst>
                                      </p:cBhvr>
                                      <p:to>
                                        <p:strVal val="visible"/>
                                      </p:to>
                                    </p:set>
                                    <p:animEffect transition="in" filter="wipe(left)">
                                      <p:cBhvr>
                                        <p:cTn id="12" dur="500"/>
                                        <p:tgtEl>
                                          <p:spTgt spid="57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9" fill="hold" grpId="0" nodeType="clickEffect">
                                  <p:stCondLst>
                                    <p:cond delay="0"/>
                                  </p:stCondLst>
                                  <p:iterate>
                                    <p:tmAbs val="0"/>
                                  </p:iterate>
                                  <p:childTnLst>
                                    <p:set>
                                      <p:cBhvr>
                                        <p:cTn id="16" fill="hold"/>
                                        <p:tgtEl>
                                          <p:spTgt spid="573"/>
                                        </p:tgtEl>
                                        <p:attrNameLst>
                                          <p:attrName>style.visibility</p:attrName>
                                        </p:attrNameLst>
                                      </p:cBhvr>
                                      <p:to>
                                        <p:strVal val="visible"/>
                                      </p:to>
                                    </p:set>
                                    <p:anim calcmode="lin" valueType="num">
                                      <p:cBhvr>
                                        <p:cTn id="17" dur="500" fill="hold"/>
                                        <p:tgtEl>
                                          <p:spTgt spid="573"/>
                                        </p:tgtEl>
                                        <p:attrNameLst>
                                          <p:attrName>ppt_x</p:attrName>
                                        </p:attrNameLst>
                                      </p:cBhvr>
                                      <p:tavLst>
                                        <p:tav tm="0">
                                          <p:val>
                                            <p:strVal val="0-#ppt_w/2"/>
                                          </p:val>
                                        </p:tav>
                                        <p:tav tm="100000">
                                          <p:val>
                                            <p:strVal val="#ppt_x"/>
                                          </p:val>
                                        </p:tav>
                                      </p:tavLst>
                                    </p:anim>
                                    <p:anim calcmode="lin" valueType="num">
                                      <p:cBhvr>
                                        <p:cTn id="18" dur="500" fill="hold"/>
                                        <p:tgtEl>
                                          <p:spTgt spid="573"/>
                                        </p:tgtEl>
                                        <p:attrNameLst>
                                          <p:attrName>ppt_y</p:attrName>
                                        </p:attrNameLst>
                                      </p:cBhvr>
                                      <p:tavLst>
                                        <p:tav tm="0">
                                          <p:val>
                                            <p:strVal val="0-#ppt_h/2"/>
                                          </p:val>
                                        </p:tav>
                                        <p:tav tm="100000">
                                          <p:val>
                                            <p:strVal val="#ppt_y"/>
                                          </p:val>
                                        </p:tav>
                                      </p:tavLst>
                                    </p:anim>
                                  </p:childTnLst>
                                </p:cTn>
                              </p:par>
                            </p:childTnLst>
                          </p:cTn>
                        </p:par>
                        <p:par>
                          <p:cTn id="19" fill="hold">
                            <p:stCondLst>
                              <p:cond delay="500"/>
                            </p:stCondLst>
                            <p:childTnLst>
                              <p:par>
                                <p:cTn id="20" presetID="22" presetClass="entr" presetSubtype="4" fill="hold" grpId="0" nodeType="afterEffect">
                                  <p:stCondLst>
                                    <p:cond delay="0"/>
                                  </p:stCondLst>
                                  <p:iterate>
                                    <p:tmAbs val="0"/>
                                  </p:iterate>
                                  <p:childTnLst>
                                    <p:set>
                                      <p:cBhvr>
                                        <p:cTn id="21" fill="hold"/>
                                        <p:tgtEl>
                                          <p:spTgt spid="579"/>
                                        </p:tgtEl>
                                        <p:attrNameLst>
                                          <p:attrName>style.visibility</p:attrName>
                                        </p:attrNameLst>
                                      </p:cBhvr>
                                      <p:to>
                                        <p:strVal val="visible"/>
                                      </p:to>
                                    </p:set>
                                    <p:animEffect transition="in" filter="wipe(down)">
                                      <p:cBhvr>
                                        <p:cTn id="22"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 grpId="0" animBg="1" advAuto="0"/>
      <p:bldP spid="573" grpId="0" animBg="1" advAuto="0"/>
      <p:bldP spid="576" grpId="0" animBg="1" advAuto="0"/>
      <p:bldP spid="579"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1" name="Picture 2" descr="Picture 2"/>
          <p:cNvPicPr>
            <a:picLocks noChangeAspect="1"/>
          </p:cNvPicPr>
          <p:nvPr/>
        </p:nvPicPr>
        <p:blipFill>
          <a:blip r:embed="rId2"/>
          <a:stretch>
            <a:fillRect/>
          </a:stretch>
        </p:blipFill>
        <p:spPr>
          <a:xfrm>
            <a:off x="236153" y="598822"/>
            <a:ext cx="24991044" cy="12518359"/>
          </a:xfrm>
          <a:prstGeom prst="rect">
            <a:avLst/>
          </a:prstGeom>
          <a:ln w="12700">
            <a:miter lim="400000"/>
          </a:ln>
        </p:spPr>
      </p:pic>
      <p:grpSp>
        <p:nvGrpSpPr>
          <p:cNvPr id="584" name="High school males and males with associate and working professional ,PhD degrees are likely to go for higher premium.…"/>
          <p:cNvGrpSpPr/>
          <p:nvPr/>
        </p:nvGrpSpPr>
        <p:grpSpPr>
          <a:xfrm>
            <a:off x="12965723" y="10203398"/>
            <a:ext cx="10966451" cy="2225676"/>
            <a:chOff x="0" y="0"/>
            <a:chExt cx="10966450" cy="2225675"/>
          </a:xfrm>
        </p:grpSpPr>
        <p:sp>
          <p:nvSpPr>
            <p:cNvPr id="582" name="Rounded Rectangle"/>
            <p:cNvSpPr/>
            <p:nvPr/>
          </p:nvSpPr>
          <p:spPr>
            <a:xfrm>
              <a:off x="0" y="0"/>
              <a:ext cx="10966450" cy="2225675"/>
            </a:xfrm>
            <a:prstGeom prst="roundRect">
              <a:avLst>
                <a:gd name="adj" fmla="val 8560"/>
              </a:avLst>
            </a:prstGeom>
            <a:solidFill>
              <a:srgbClr val="E49C6A"/>
            </a:solidFill>
            <a:ln w="12700" cap="flat">
              <a:noFill/>
              <a:miter lim="400000"/>
            </a:ln>
            <a:effectLst/>
          </p:spPr>
          <p:txBody>
            <a:bodyPr wrap="square" lIns="50800" tIns="50800" rIns="50800" bIns="50800" numCol="1" anchor="ctr">
              <a:noAutofit/>
            </a:bodyPr>
            <a:lstStyle/>
            <a:p>
              <a:pPr algn="ctr">
                <a:lnSpc>
                  <a:spcPct val="90000"/>
                </a:lnSpc>
                <a:defRPr>
                  <a:latin typeface="Canela Text Regular"/>
                  <a:ea typeface="Canela Text Regular"/>
                  <a:cs typeface="Canela Text Regular"/>
                  <a:sym typeface="Canela Text Regular"/>
                </a:defRPr>
              </a:pPr>
              <a:endParaRPr/>
            </a:p>
          </p:txBody>
        </p:sp>
        <p:sp>
          <p:nvSpPr>
            <p:cNvPr id="583" name="FRAUD REPORTED IN INCIDENT STATES  FOR CAR DEALER TYPE"/>
            <p:cNvSpPr txBox="1"/>
            <p:nvPr/>
          </p:nvSpPr>
          <p:spPr>
            <a:xfrm>
              <a:off x="55800" y="484746"/>
              <a:ext cx="10854850" cy="1256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a:lnSpc>
                  <a:spcPct val="90000"/>
                </a:lnSpc>
                <a:defRPr sz="3200">
                  <a:latin typeface="Canela Text Bold"/>
                  <a:ea typeface="Canela Text Bold"/>
                  <a:cs typeface="Canela Text Bold"/>
                  <a:sym typeface="Canela Text Bold"/>
                </a:defRPr>
              </a:lvl1pPr>
            </a:lstStyle>
            <a:p>
              <a:r>
                <a:t>FRAUD REPORTED IN INCIDENT STATES  FOR CAR DEALER TYPE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iterate>
                                    <p:tmAbs val="0"/>
                                  </p:iterate>
                                  <p:childTnLst>
                                    <p:set>
                                      <p:cBhvr>
                                        <p:cTn id="6" fill="hold"/>
                                        <p:tgtEl>
                                          <p:spTgt spid="584"/>
                                        </p:tgtEl>
                                        <p:attrNameLst>
                                          <p:attrName>style.visibility</p:attrName>
                                        </p:attrNameLst>
                                      </p:cBhvr>
                                      <p:to>
                                        <p:strVal val="visible"/>
                                      </p:to>
                                    </p:set>
                                    <p:animEffect transition="in" filter="wipe(down)">
                                      <p:cBhvr>
                                        <p:cTn id="7" dur="500"/>
                                        <p:tgtEl>
                                          <p:spTgt spid="584"/>
                                        </p:tgtEl>
                                      </p:cBhvr>
                                    </p:animEffect>
                                  </p:childTnLst>
                                </p:cTn>
                              </p:par>
                            </p:childTnLst>
                          </p:cTn>
                        </p:par>
                        <p:par>
                          <p:cTn id="8" fill="hold">
                            <p:stCondLst>
                              <p:cond delay="500"/>
                            </p:stCondLst>
                            <p:childTnLst>
                              <p:par>
                                <p:cTn id="9" presetID="2" presetClass="entr" presetSubtype="4" fill="hold" grpId="0" nodeType="afterEffect">
                                  <p:stCondLst>
                                    <p:cond delay="0"/>
                                  </p:stCondLst>
                                  <p:iterate>
                                    <p:tmAbs val="0"/>
                                  </p:iterate>
                                  <p:childTnLst>
                                    <p:set>
                                      <p:cBhvr>
                                        <p:cTn id="10" fill="hold"/>
                                        <p:tgtEl>
                                          <p:spTgt spid="581"/>
                                        </p:tgtEl>
                                        <p:attrNameLst>
                                          <p:attrName>style.visibility</p:attrName>
                                        </p:attrNameLst>
                                      </p:cBhvr>
                                      <p:to>
                                        <p:strVal val="visible"/>
                                      </p:to>
                                    </p:set>
                                    <p:anim calcmode="lin" valueType="num">
                                      <p:cBhvr>
                                        <p:cTn id="11" dur="1000" fill="hold"/>
                                        <p:tgtEl>
                                          <p:spTgt spid="581"/>
                                        </p:tgtEl>
                                        <p:attrNameLst>
                                          <p:attrName>ppt_x</p:attrName>
                                        </p:attrNameLst>
                                      </p:cBhvr>
                                      <p:tavLst>
                                        <p:tav tm="0">
                                          <p:val>
                                            <p:strVal val="#ppt_x"/>
                                          </p:val>
                                        </p:tav>
                                        <p:tav tm="100000">
                                          <p:val>
                                            <p:strVal val="#ppt_x"/>
                                          </p:val>
                                        </p:tav>
                                      </p:tavLst>
                                    </p:anim>
                                    <p:anim calcmode="lin" valueType="num">
                                      <p:cBhvr>
                                        <p:cTn id="12" dur="1000" fill="hold"/>
                                        <p:tgtEl>
                                          <p:spTgt spid="5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 grpId="0" animBg="1" advAuto="0"/>
      <p:bldP spid="584"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6" name="Picture 5" descr="Picture 5"/>
          <p:cNvPicPr>
            <a:picLocks noChangeAspect="1"/>
          </p:cNvPicPr>
          <p:nvPr/>
        </p:nvPicPr>
        <p:blipFill>
          <a:blip r:embed="rId2"/>
          <a:stretch>
            <a:fillRect/>
          </a:stretch>
        </p:blipFill>
        <p:spPr>
          <a:xfrm>
            <a:off x="911661" y="1401456"/>
            <a:ext cx="22560678" cy="11416523"/>
          </a:xfrm>
          <a:prstGeom prst="rect">
            <a:avLst/>
          </a:prstGeom>
          <a:ln w="12700">
            <a:miter lim="400000"/>
          </a:ln>
        </p:spPr>
      </p:pic>
      <p:grpSp>
        <p:nvGrpSpPr>
          <p:cNvPr id="589" name="High school males and males with associate and working professional ,PhD degrees are likely to go for higher premium.…"/>
          <p:cNvGrpSpPr/>
          <p:nvPr/>
        </p:nvGrpSpPr>
        <p:grpSpPr>
          <a:xfrm>
            <a:off x="11418278" y="9163270"/>
            <a:ext cx="10966451" cy="2354276"/>
            <a:chOff x="0" y="0"/>
            <a:chExt cx="10966450" cy="2354275"/>
          </a:xfrm>
        </p:grpSpPr>
        <p:sp>
          <p:nvSpPr>
            <p:cNvPr id="587" name="Rounded Rectangle"/>
            <p:cNvSpPr/>
            <p:nvPr/>
          </p:nvSpPr>
          <p:spPr>
            <a:xfrm>
              <a:off x="0" y="64300"/>
              <a:ext cx="10966450" cy="2225676"/>
            </a:xfrm>
            <a:prstGeom prst="roundRect">
              <a:avLst>
                <a:gd name="adj" fmla="val 8560"/>
              </a:avLst>
            </a:prstGeom>
            <a:solidFill>
              <a:srgbClr val="E49C6A"/>
            </a:solidFill>
            <a:ln w="12700" cap="flat">
              <a:noFill/>
              <a:miter lim="400000"/>
            </a:ln>
            <a:effectLst/>
          </p:spPr>
          <p:txBody>
            <a:bodyPr wrap="square" lIns="50800" tIns="50800" rIns="50800" bIns="50800" numCol="1" anchor="ctr">
              <a:noAutofit/>
            </a:bodyPr>
            <a:lstStyle/>
            <a:p>
              <a:pPr algn="ctr">
                <a:lnSpc>
                  <a:spcPct val="90000"/>
                </a:lnSpc>
                <a:defRPr sz="3200">
                  <a:latin typeface="Canela Text Bold"/>
                  <a:ea typeface="Canela Text Bold"/>
                  <a:cs typeface="Canela Text Bold"/>
                  <a:sym typeface="Canela Text Bold"/>
                </a:defRPr>
              </a:pPr>
              <a:endParaRPr/>
            </a:p>
          </p:txBody>
        </p:sp>
        <p:sp>
          <p:nvSpPr>
            <p:cNvPr id="588" name="We can comment that in states such as Newyork, South Carolina and Virginia the ratio of fraud not getting committed and fraud getting committed are relatively similar"/>
            <p:cNvSpPr txBox="1"/>
            <p:nvPr/>
          </p:nvSpPr>
          <p:spPr>
            <a:xfrm>
              <a:off x="55800" y="0"/>
              <a:ext cx="10854850" cy="23542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a:lnSpc>
                  <a:spcPct val="90000"/>
                </a:lnSpc>
                <a:defRPr sz="3200">
                  <a:latin typeface="Canela Text Bold"/>
                  <a:ea typeface="Canela Text Bold"/>
                  <a:cs typeface="Canela Text Bold"/>
                  <a:sym typeface="Canela Text Bold"/>
                </a:defRPr>
              </a:lvl1pPr>
            </a:lstStyle>
            <a:p>
              <a:r>
                <a:t>We can comment that in states such as Newyork, South Carolina and Virginia the ratio of fraud not getting committed and fraud getting committed are relatively similar </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586"/>
                                        </p:tgtEl>
                                        <p:attrNameLst>
                                          <p:attrName>style.visibility</p:attrName>
                                        </p:attrNameLst>
                                      </p:cBhvr>
                                      <p:to>
                                        <p:strVal val="visible"/>
                                      </p:to>
                                    </p:set>
                                    <p:anim calcmode="lin" valueType="num">
                                      <p:cBhvr>
                                        <p:cTn id="7" dur="500" fill="hold"/>
                                        <p:tgtEl>
                                          <p:spTgt spid="586"/>
                                        </p:tgtEl>
                                        <p:attrNameLst>
                                          <p:attrName>ppt_x</p:attrName>
                                        </p:attrNameLst>
                                      </p:cBhvr>
                                      <p:tavLst>
                                        <p:tav tm="0">
                                          <p:val>
                                            <p:strVal val="#ppt_x"/>
                                          </p:val>
                                        </p:tav>
                                        <p:tav tm="100000">
                                          <p:val>
                                            <p:strVal val="#ppt_x"/>
                                          </p:val>
                                        </p:tav>
                                      </p:tavLst>
                                    </p:anim>
                                    <p:anim calcmode="lin" valueType="num">
                                      <p:cBhvr>
                                        <p:cTn id="8" dur="500" fill="hold"/>
                                        <p:tgtEl>
                                          <p:spTgt spid="58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iterate>
                                    <p:tmAbs val="0"/>
                                  </p:iterate>
                                  <p:childTnLst>
                                    <p:set>
                                      <p:cBhvr>
                                        <p:cTn id="11" fill="hold"/>
                                        <p:tgtEl>
                                          <p:spTgt spid="589"/>
                                        </p:tgtEl>
                                        <p:attrNameLst>
                                          <p:attrName>style.visibility</p:attrName>
                                        </p:attrNameLst>
                                      </p:cBhvr>
                                      <p:to>
                                        <p:strVal val="visible"/>
                                      </p:to>
                                    </p:set>
                                    <p:animEffect transition="in" filter="wipe(down)">
                                      <p:cBhvr>
                                        <p:cTn id="12" dur="500"/>
                                        <p:tgtEl>
                                          <p:spTgt spid="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 grpId="0" animBg="1" advAuto="0"/>
      <p:bldP spid="589"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High school males and males with associate and working professional ,PhD degrees are likely to go for higher premium.…"/>
          <p:cNvSpPr/>
          <p:nvPr/>
        </p:nvSpPr>
        <p:spPr>
          <a:xfrm>
            <a:off x="6367093" y="1445809"/>
            <a:ext cx="12192001" cy="2522829"/>
          </a:xfrm>
          <a:prstGeom prst="roundRect">
            <a:avLst>
              <a:gd name="adj" fmla="val 8560"/>
            </a:avLst>
          </a:prstGeom>
          <a:solidFill>
            <a:srgbClr val="E49C6A"/>
          </a:solidFill>
          <a:ln w="12700">
            <a:miter lim="400000"/>
          </a:ln>
        </p:spPr>
        <p:txBody>
          <a:bodyPr lIns="50800" tIns="50800" rIns="50800" bIns="50800" anchor="ctr"/>
          <a:lstStyle/>
          <a:p>
            <a:pPr algn="ctr">
              <a:lnSpc>
                <a:spcPct val="90000"/>
              </a:lnSpc>
              <a:defRPr sz="3200">
                <a:latin typeface="Canela Text Bold"/>
                <a:ea typeface="Canela Text Bold"/>
                <a:cs typeface="Canela Text Bold"/>
                <a:sym typeface="Canela Text Bold"/>
              </a:defRPr>
            </a:pPr>
            <a:endParaRPr/>
          </a:p>
        </p:txBody>
      </p:sp>
      <p:pic>
        <p:nvPicPr>
          <p:cNvPr id="592" name="Picture 2" descr="Picture 2"/>
          <p:cNvPicPr>
            <a:picLocks noChangeAspect="1"/>
          </p:cNvPicPr>
          <p:nvPr/>
        </p:nvPicPr>
        <p:blipFill>
          <a:blip r:embed="rId2"/>
          <a:srcRect b="6082"/>
          <a:stretch>
            <a:fillRect/>
          </a:stretch>
        </p:blipFill>
        <p:spPr>
          <a:xfrm>
            <a:off x="304842" y="5045971"/>
            <a:ext cx="12719199" cy="7708737"/>
          </a:xfrm>
          <a:prstGeom prst="rect">
            <a:avLst/>
          </a:prstGeom>
          <a:ln w="12700">
            <a:miter lim="400000"/>
          </a:ln>
        </p:spPr>
      </p:pic>
      <p:pic>
        <p:nvPicPr>
          <p:cNvPr id="593" name="Picture 4" descr="Picture 4"/>
          <p:cNvPicPr>
            <a:picLocks noChangeAspect="1"/>
          </p:cNvPicPr>
          <p:nvPr/>
        </p:nvPicPr>
        <p:blipFill>
          <a:blip r:embed="rId3"/>
          <a:srcRect b="5799"/>
          <a:stretch>
            <a:fillRect/>
          </a:stretch>
        </p:blipFill>
        <p:spPr>
          <a:xfrm>
            <a:off x="12981212" y="5065852"/>
            <a:ext cx="11155762" cy="6781591"/>
          </a:xfrm>
          <a:prstGeom prst="rect">
            <a:avLst/>
          </a:prstGeom>
          <a:ln w="12700">
            <a:miter lim="400000"/>
          </a:ln>
        </p:spPr>
      </p:pic>
      <p:sp>
        <p:nvSpPr>
          <p:cNvPr id="594" name="TextBox 3"/>
          <p:cNvSpPr txBox="1"/>
          <p:nvPr/>
        </p:nvSpPr>
        <p:spPr>
          <a:xfrm>
            <a:off x="6174871" y="1868557"/>
            <a:ext cx="12100561" cy="24339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lnSpc>
                <a:spcPct val="90000"/>
              </a:lnSpc>
              <a:defRPr sz="4400">
                <a:effectLst>
                  <a:outerShdw blurRad="38100" dist="38100" dir="2700000" rotWithShape="0">
                    <a:srgbClr val="000000">
                      <a:alpha val="43137"/>
                    </a:srgbClr>
                  </a:outerShdw>
                </a:effectLst>
                <a:latin typeface="Canela Text Bold"/>
                <a:ea typeface="Canela Text Bold"/>
                <a:cs typeface="Canela Text Bold"/>
                <a:sym typeface="Canela Text Bold"/>
              </a:defRPr>
            </a:pPr>
            <a:r>
              <a:t>BEHAVIOUR OF TOTAL CLAIM AMOUNT AGAINST INCIDENT TYPE AND SEVERITY</a:t>
            </a:r>
            <a:endParaRPr>
              <a:latin typeface="Canela Text Regular"/>
              <a:ea typeface="Canela Text Regular"/>
              <a:cs typeface="Canela Text Regular"/>
              <a:sym typeface="Canela Text Regular"/>
            </a:endParaRPr>
          </a:p>
          <a:p>
            <a:pPr algn="ctr">
              <a:lnSpc>
                <a:spcPct val="90000"/>
              </a:lnSpc>
              <a:defRPr sz="4400">
                <a:effectLst>
                  <a:outerShdw blurRad="38100" dist="38100" dir="2700000" rotWithShape="0">
                    <a:srgbClr val="000000">
                      <a:alpha val="43137"/>
                    </a:srgbClr>
                  </a:outerShdw>
                </a:effectLst>
                <a:latin typeface="Canela Text Bold"/>
                <a:ea typeface="Canela Text Bold"/>
                <a:cs typeface="Canela Text Bold"/>
                <a:sym typeface="Canela Text Bold"/>
              </a:defRPr>
            </a:pPr>
            <a: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591"/>
                                        </p:tgtEl>
                                        <p:attrNameLst>
                                          <p:attrName>style.visibility</p:attrName>
                                        </p:attrNameLst>
                                      </p:cBhvr>
                                      <p:to>
                                        <p:strVal val="visible"/>
                                      </p:to>
                                    </p:set>
                                    <p:anim calcmode="lin" valueType="num">
                                      <p:cBhvr>
                                        <p:cTn id="7" dur="500" fill="hold"/>
                                        <p:tgtEl>
                                          <p:spTgt spid="591"/>
                                        </p:tgtEl>
                                        <p:attrNameLst>
                                          <p:attrName>ppt_x</p:attrName>
                                        </p:attrNameLst>
                                      </p:cBhvr>
                                      <p:tavLst>
                                        <p:tav tm="0">
                                          <p:val>
                                            <p:strVal val="#ppt_x"/>
                                          </p:val>
                                        </p:tav>
                                        <p:tav tm="100000">
                                          <p:val>
                                            <p:strVal val="#ppt_x"/>
                                          </p:val>
                                        </p:tav>
                                      </p:tavLst>
                                    </p:anim>
                                    <p:anim calcmode="lin" valueType="num">
                                      <p:cBhvr>
                                        <p:cTn id="8" dur="500" fill="hold"/>
                                        <p:tgtEl>
                                          <p:spTgt spid="59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iterate>
                                    <p:tmAbs val="0"/>
                                  </p:iterate>
                                  <p:childTnLst>
                                    <p:set>
                                      <p:cBhvr>
                                        <p:cTn id="11" fill="hold"/>
                                        <p:tgtEl>
                                          <p:spTgt spid="594"/>
                                        </p:tgtEl>
                                        <p:attrNameLst>
                                          <p:attrName>style.visibility</p:attrName>
                                        </p:attrNameLst>
                                      </p:cBhvr>
                                      <p:to>
                                        <p:strVal val="visible"/>
                                      </p:to>
                                    </p:set>
                                    <p:animEffect transition="in" filter="wipe(left)">
                                      <p:cBhvr>
                                        <p:cTn id="12" dur="500"/>
                                        <p:tgtEl>
                                          <p:spTgt spid="59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iterate>
                                    <p:tmAbs val="0"/>
                                  </p:iterate>
                                  <p:childTnLst>
                                    <p:set>
                                      <p:cBhvr>
                                        <p:cTn id="16" fill="hold"/>
                                        <p:tgtEl>
                                          <p:spTgt spid="592"/>
                                        </p:tgtEl>
                                        <p:attrNameLst>
                                          <p:attrName>style.visibility</p:attrName>
                                        </p:attrNameLst>
                                      </p:cBhvr>
                                      <p:to>
                                        <p:strVal val="visible"/>
                                      </p:to>
                                    </p:set>
                                    <p:anim calcmode="lin" valueType="num">
                                      <p:cBhvr>
                                        <p:cTn id="17" dur="1000" fill="hold"/>
                                        <p:tgtEl>
                                          <p:spTgt spid="592"/>
                                        </p:tgtEl>
                                        <p:attrNameLst>
                                          <p:attrName>ppt_x</p:attrName>
                                        </p:attrNameLst>
                                      </p:cBhvr>
                                      <p:tavLst>
                                        <p:tav tm="0">
                                          <p:val>
                                            <p:strVal val="#ppt_x"/>
                                          </p:val>
                                        </p:tav>
                                        <p:tav tm="100000">
                                          <p:val>
                                            <p:strVal val="#ppt_x"/>
                                          </p:val>
                                        </p:tav>
                                      </p:tavLst>
                                    </p:anim>
                                    <p:anim calcmode="lin" valueType="num">
                                      <p:cBhvr>
                                        <p:cTn id="18" dur="1000" fill="hold"/>
                                        <p:tgtEl>
                                          <p:spTgt spid="59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iterate>
                                    <p:tmAbs val="0"/>
                                  </p:iterate>
                                  <p:childTnLst>
                                    <p:set>
                                      <p:cBhvr>
                                        <p:cTn id="22" fill="hold"/>
                                        <p:tgtEl>
                                          <p:spTgt spid="593"/>
                                        </p:tgtEl>
                                        <p:attrNameLst>
                                          <p:attrName>style.visibility</p:attrName>
                                        </p:attrNameLst>
                                      </p:cBhvr>
                                      <p:to>
                                        <p:strVal val="visible"/>
                                      </p:to>
                                    </p:set>
                                    <p:anim calcmode="lin" valueType="num">
                                      <p:cBhvr>
                                        <p:cTn id="23" dur="1000" fill="hold"/>
                                        <p:tgtEl>
                                          <p:spTgt spid="593"/>
                                        </p:tgtEl>
                                        <p:attrNameLst>
                                          <p:attrName>ppt_x</p:attrName>
                                        </p:attrNameLst>
                                      </p:cBhvr>
                                      <p:tavLst>
                                        <p:tav tm="0">
                                          <p:val>
                                            <p:strVal val="#ppt_x"/>
                                          </p:val>
                                        </p:tav>
                                        <p:tav tm="100000">
                                          <p:val>
                                            <p:strVal val="#ppt_x"/>
                                          </p:val>
                                        </p:tav>
                                      </p:tavLst>
                                    </p:anim>
                                    <p:anim calcmode="lin" valueType="num">
                                      <p:cBhvr>
                                        <p:cTn id="24" dur="1000" fill="hold"/>
                                        <p:tgtEl>
                                          <p:spTgt spid="5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 grpId="0" animBg="1" advAuto="0"/>
      <p:bldP spid="592" grpId="0" animBg="1" advAuto="0"/>
      <p:bldP spid="593" grpId="0" animBg="1" advAuto="0"/>
      <p:bldP spid="594"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 name="Group 40"/>
          <p:cNvGrpSpPr/>
          <p:nvPr/>
        </p:nvGrpSpPr>
        <p:grpSpPr>
          <a:xfrm>
            <a:off x="4398529" y="1753791"/>
            <a:ext cx="15931750" cy="8112475"/>
            <a:chOff x="0" y="0"/>
            <a:chExt cx="15931748" cy="8112474"/>
          </a:xfrm>
        </p:grpSpPr>
        <p:sp>
          <p:nvSpPr>
            <p:cNvPr id="184" name="Straight Arrow Connector 83"/>
            <p:cNvSpPr/>
            <p:nvPr/>
          </p:nvSpPr>
          <p:spPr>
            <a:xfrm flipV="1">
              <a:off x="4982039" y="433528"/>
              <a:ext cx="4442389" cy="898367"/>
            </a:xfrm>
            <a:prstGeom prst="line">
              <a:avLst/>
            </a:prstGeom>
            <a:noFill/>
            <a:ln w="9525" cap="flat">
              <a:solidFill>
                <a:srgbClr val="D9D9D9"/>
              </a:solidFill>
              <a:prstDash val="solid"/>
              <a:round/>
            </a:ln>
            <a:effectLst/>
          </p:spPr>
          <p:txBody>
            <a:bodyPr wrap="square" lIns="45718" tIns="45718" rIns="45718" bIns="45718" numCol="1" anchor="t">
              <a:noAutofit/>
            </a:bodyPr>
            <a:lstStyle/>
            <a:p>
              <a:endParaRPr/>
            </a:p>
          </p:txBody>
        </p:sp>
        <p:sp>
          <p:nvSpPr>
            <p:cNvPr id="185" name="Straight Arrow Connector 84"/>
            <p:cNvSpPr/>
            <p:nvPr/>
          </p:nvSpPr>
          <p:spPr>
            <a:xfrm flipV="1">
              <a:off x="5782486" y="1641098"/>
              <a:ext cx="3640057" cy="420630"/>
            </a:xfrm>
            <a:prstGeom prst="line">
              <a:avLst/>
            </a:prstGeom>
            <a:noFill/>
            <a:ln w="9525" cap="flat">
              <a:solidFill>
                <a:srgbClr val="D9D9D9"/>
              </a:solidFill>
              <a:prstDash val="solid"/>
              <a:round/>
            </a:ln>
            <a:effectLst/>
          </p:spPr>
          <p:txBody>
            <a:bodyPr wrap="square" lIns="45718" tIns="45718" rIns="45718" bIns="45718" numCol="1" anchor="t">
              <a:noAutofit/>
            </a:bodyPr>
            <a:lstStyle/>
            <a:p>
              <a:endParaRPr/>
            </a:p>
          </p:txBody>
        </p:sp>
        <p:sp>
          <p:nvSpPr>
            <p:cNvPr id="186" name="Straight Arrow Connector 86"/>
            <p:cNvSpPr/>
            <p:nvPr/>
          </p:nvSpPr>
          <p:spPr>
            <a:xfrm flipV="1">
              <a:off x="6280628" y="2848667"/>
              <a:ext cx="3142229" cy="181252"/>
            </a:xfrm>
            <a:prstGeom prst="line">
              <a:avLst/>
            </a:prstGeom>
            <a:noFill/>
            <a:ln w="9525" cap="flat">
              <a:solidFill>
                <a:srgbClr val="D9D9D9"/>
              </a:solidFill>
              <a:prstDash val="solid"/>
              <a:round/>
            </a:ln>
            <a:effectLst/>
          </p:spPr>
          <p:txBody>
            <a:bodyPr wrap="square" lIns="45718" tIns="45718" rIns="45718" bIns="45718" numCol="1" anchor="t">
              <a:noAutofit/>
            </a:bodyPr>
            <a:lstStyle/>
            <a:p>
              <a:endParaRPr/>
            </a:p>
          </p:txBody>
        </p:sp>
        <p:sp>
          <p:nvSpPr>
            <p:cNvPr id="187" name="Straight Arrow Connector 88"/>
            <p:cNvSpPr/>
            <p:nvPr/>
          </p:nvSpPr>
          <p:spPr>
            <a:xfrm>
              <a:off x="6479337" y="4054904"/>
              <a:ext cx="2943834" cy="1334"/>
            </a:xfrm>
            <a:prstGeom prst="line">
              <a:avLst/>
            </a:prstGeom>
            <a:noFill/>
            <a:ln w="9525" cap="flat">
              <a:solidFill>
                <a:srgbClr val="D9D9D9"/>
              </a:solidFill>
              <a:prstDash val="solid"/>
              <a:round/>
            </a:ln>
            <a:effectLst/>
          </p:spPr>
          <p:txBody>
            <a:bodyPr wrap="square" lIns="45718" tIns="45718" rIns="45718" bIns="45718" numCol="1" anchor="t">
              <a:noAutofit/>
            </a:bodyPr>
            <a:lstStyle/>
            <a:p>
              <a:endParaRPr/>
            </a:p>
          </p:txBody>
        </p:sp>
        <p:sp>
          <p:nvSpPr>
            <p:cNvPr id="188" name="Straight Arrow Connector 93"/>
            <p:cNvSpPr/>
            <p:nvPr/>
          </p:nvSpPr>
          <p:spPr>
            <a:xfrm>
              <a:off x="6277697" y="5114896"/>
              <a:ext cx="3145787" cy="148913"/>
            </a:xfrm>
            <a:prstGeom prst="line">
              <a:avLst/>
            </a:prstGeom>
            <a:noFill/>
            <a:ln w="9525" cap="flat">
              <a:solidFill>
                <a:srgbClr val="D9D9D9"/>
              </a:solidFill>
              <a:prstDash val="solid"/>
              <a:round/>
            </a:ln>
            <a:effectLst/>
          </p:spPr>
          <p:txBody>
            <a:bodyPr wrap="square" lIns="45718" tIns="45718" rIns="45718" bIns="45718" numCol="1" anchor="t">
              <a:noAutofit/>
            </a:bodyPr>
            <a:lstStyle/>
            <a:p>
              <a:endParaRPr/>
            </a:p>
          </p:txBody>
        </p:sp>
        <p:sp>
          <p:nvSpPr>
            <p:cNvPr id="189" name="Straight Arrow Connector 96"/>
            <p:cNvSpPr/>
            <p:nvPr/>
          </p:nvSpPr>
          <p:spPr>
            <a:xfrm>
              <a:off x="5781023" y="5990166"/>
              <a:ext cx="3642776" cy="481215"/>
            </a:xfrm>
            <a:prstGeom prst="line">
              <a:avLst/>
            </a:prstGeom>
            <a:noFill/>
            <a:ln w="9525" cap="flat">
              <a:solidFill>
                <a:srgbClr val="D9D9D9"/>
              </a:solidFill>
              <a:prstDash val="solid"/>
              <a:round/>
            </a:ln>
            <a:effectLst/>
          </p:spPr>
          <p:txBody>
            <a:bodyPr wrap="square" lIns="45718" tIns="45718" rIns="45718" bIns="45718" numCol="1" anchor="t">
              <a:noAutofit/>
            </a:bodyPr>
            <a:lstStyle/>
            <a:p>
              <a:endParaRPr/>
            </a:p>
          </p:txBody>
        </p:sp>
        <p:sp>
          <p:nvSpPr>
            <p:cNvPr id="190" name="Straight Arrow Connector 98"/>
            <p:cNvSpPr/>
            <p:nvPr/>
          </p:nvSpPr>
          <p:spPr>
            <a:xfrm>
              <a:off x="4970348" y="6715870"/>
              <a:ext cx="4453765" cy="963081"/>
            </a:xfrm>
            <a:prstGeom prst="line">
              <a:avLst/>
            </a:prstGeom>
            <a:noFill/>
            <a:ln w="9525" cap="flat">
              <a:solidFill>
                <a:srgbClr val="D9D9D9"/>
              </a:solidFill>
              <a:prstDash val="solid"/>
              <a:round/>
            </a:ln>
            <a:effectLst/>
          </p:spPr>
          <p:txBody>
            <a:bodyPr wrap="square" lIns="45718" tIns="45718" rIns="45718" bIns="45718" numCol="1" anchor="t">
              <a:noAutofit/>
            </a:bodyPr>
            <a:lstStyle/>
            <a:p>
              <a:endParaRPr/>
            </a:p>
          </p:txBody>
        </p:sp>
        <p:grpSp>
          <p:nvGrpSpPr>
            <p:cNvPr id="197" name="Group 75"/>
            <p:cNvGrpSpPr/>
            <p:nvPr/>
          </p:nvGrpSpPr>
          <p:grpSpPr>
            <a:xfrm>
              <a:off x="9424428" y="-1"/>
              <a:ext cx="6507320" cy="867054"/>
              <a:chOff x="0" y="0"/>
              <a:chExt cx="6507319" cy="867052"/>
            </a:xfrm>
          </p:grpSpPr>
          <p:grpSp>
            <p:nvGrpSpPr>
              <p:cNvPr id="193" name="Arrow: Pentagon 7"/>
              <p:cNvGrpSpPr/>
              <p:nvPr/>
            </p:nvGrpSpPr>
            <p:grpSpPr>
              <a:xfrm>
                <a:off x="479740" y="-1"/>
                <a:ext cx="6027580" cy="867050"/>
                <a:chOff x="0" y="0"/>
                <a:chExt cx="6027578" cy="867048"/>
              </a:xfrm>
            </p:grpSpPr>
            <p:sp>
              <p:nvSpPr>
                <p:cNvPr id="191" name="Shape"/>
                <p:cNvSpPr/>
                <p:nvPr/>
              </p:nvSpPr>
              <p:spPr>
                <a:xfrm>
                  <a:off x="0" y="-1"/>
                  <a:ext cx="6027580" cy="8670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046" y="0"/>
                      </a:lnTo>
                      <a:lnTo>
                        <a:pt x="21600" y="10800"/>
                      </a:lnTo>
                      <a:lnTo>
                        <a:pt x="20046" y="21600"/>
                      </a:lnTo>
                      <a:lnTo>
                        <a:pt x="0" y="21600"/>
                      </a:lnTo>
                      <a:close/>
                    </a:path>
                  </a:pathLst>
                </a:custGeom>
                <a:solidFill>
                  <a:srgbClr val="4E67C8">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192" name="Background"/>
                <p:cNvSpPr txBox="1"/>
                <p:nvPr/>
              </p:nvSpPr>
              <p:spPr>
                <a:xfrm>
                  <a:off x="502919" y="160728"/>
                  <a:ext cx="5262179" cy="545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r>
                    <a:t>Background</a:t>
                  </a:r>
                </a:p>
              </p:txBody>
            </p:sp>
          </p:grpSp>
          <p:grpSp>
            <p:nvGrpSpPr>
              <p:cNvPr id="196" name="Diamond 8"/>
              <p:cNvGrpSpPr/>
              <p:nvPr/>
            </p:nvGrpSpPr>
            <p:grpSpPr>
              <a:xfrm>
                <a:off x="0" y="1"/>
                <a:ext cx="981012" cy="867052"/>
                <a:chOff x="0" y="0"/>
                <a:chExt cx="981011" cy="867050"/>
              </a:xfrm>
            </p:grpSpPr>
            <p:sp>
              <p:nvSpPr>
                <p:cNvPr id="194" name="Polygon"/>
                <p:cNvSpPr/>
                <p:nvPr/>
              </p:nvSpPr>
              <p:spPr>
                <a:xfrm>
                  <a:off x="0" y="0"/>
                  <a:ext cx="981012" cy="867051"/>
                </a:xfrm>
                <a:prstGeom prst="diamond">
                  <a:avLst/>
                </a:prstGeom>
                <a:solidFill>
                  <a:schemeClr val="accent1"/>
                </a:solidFill>
                <a:ln w="12700" cap="flat">
                  <a:noFill/>
                  <a:miter lim="400000"/>
                </a:ln>
                <a:effectLst>
                  <a:outerShdw blurRad="101600" dist="50800" dir="10800000" rotWithShape="0">
                    <a:srgbClr val="000000">
                      <a:alpha val="40000"/>
                    </a:srgbClr>
                  </a:outerShdw>
                </a:effectLst>
              </p:spPr>
              <p:txBody>
                <a:bodyPr wrap="square" lIns="50800" tIns="50800" rIns="50800" bIns="50800" numCol="1" anchor="ctr">
                  <a:noAutofit/>
                </a:bodyPr>
                <a:lstStyle/>
                <a:p>
                  <a:pPr algn="ctr">
                    <a:defRPr>
                      <a:solidFill>
                        <a:srgbClr val="FFFFFF"/>
                      </a:solidFill>
                    </a:defRPr>
                  </a:pPr>
                  <a:endParaRPr/>
                </a:p>
              </p:txBody>
            </p:sp>
            <p:sp>
              <p:nvSpPr>
                <p:cNvPr id="195" name="1"/>
                <p:cNvSpPr txBox="1"/>
                <p:nvPr/>
              </p:nvSpPr>
              <p:spPr>
                <a:xfrm>
                  <a:off x="382413" y="122883"/>
                  <a:ext cx="307625" cy="621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solidFill>
                        <a:srgbClr val="FFFFFF"/>
                      </a:solidFill>
                    </a:defRPr>
                  </a:lvl1pPr>
                </a:lstStyle>
                <a:p>
                  <a:r>
                    <a:t>1</a:t>
                  </a:r>
                </a:p>
              </p:txBody>
            </p:sp>
          </p:grpSp>
        </p:grpSp>
        <p:grpSp>
          <p:nvGrpSpPr>
            <p:cNvPr id="204" name="Group 37"/>
            <p:cNvGrpSpPr/>
            <p:nvPr/>
          </p:nvGrpSpPr>
          <p:grpSpPr>
            <a:xfrm>
              <a:off x="-1" y="1587861"/>
              <a:ext cx="5547014" cy="4900970"/>
              <a:chOff x="0" y="0"/>
              <a:chExt cx="5547012" cy="4900969"/>
            </a:xfrm>
          </p:grpSpPr>
          <p:grpSp>
            <p:nvGrpSpPr>
              <p:cNvPr id="200" name="Group 35"/>
              <p:cNvGrpSpPr/>
              <p:nvPr/>
            </p:nvGrpSpPr>
            <p:grpSpPr>
              <a:xfrm>
                <a:off x="-1" y="-1"/>
                <a:ext cx="5547014" cy="4900970"/>
                <a:chOff x="0" y="0"/>
                <a:chExt cx="5547012" cy="4900969"/>
              </a:xfrm>
            </p:grpSpPr>
            <p:sp>
              <p:nvSpPr>
                <p:cNvPr id="198" name="Oval 28"/>
                <p:cNvSpPr/>
                <p:nvPr/>
              </p:nvSpPr>
              <p:spPr>
                <a:xfrm>
                  <a:off x="-1" y="0"/>
                  <a:ext cx="5545132" cy="4900968"/>
                </a:xfrm>
                <a:prstGeom prst="ellipse">
                  <a:avLst/>
                </a:prstGeom>
                <a:gradFill flip="none" rotWithShape="1">
                  <a:gsLst>
                    <a:gs pos="0">
                      <a:srgbClr val="FFFFFF"/>
                    </a:gs>
                    <a:gs pos="100000">
                      <a:srgbClr val="F2F2F2"/>
                    </a:gs>
                  </a:gsLst>
                  <a:lin ang="5400000" scaled="0"/>
                </a:gradFill>
                <a:ln w="12700" cap="flat">
                  <a:noFill/>
                  <a:miter lim="400000"/>
                </a:ln>
                <a:effectLst/>
              </p:spPr>
              <p:txBody>
                <a:bodyPr wrap="square" lIns="50800" tIns="50800" rIns="50800" bIns="50800" numCol="1" anchor="ctr">
                  <a:noAutofit/>
                </a:bodyPr>
                <a:lstStyle/>
                <a:p>
                  <a:pPr algn="ctr">
                    <a:defRPr sz="4800">
                      <a:solidFill>
                        <a:srgbClr val="FFFFFF"/>
                      </a:solidFill>
                    </a:defRPr>
                  </a:pPr>
                  <a:endParaRPr/>
                </a:p>
              </p:txBody>
            </p:sp>
            <p:sp>
              <p:nvSpPr>
                <p:cNvPr id="199" name="Freeform: Shape 32"/>
                <p:cNvSpPr/>
                <p:nvPr/>
              </p:nvSpPr>
              <p:spPr>
                <a:xfrm>
                  <a:off x="1883" y="-1"/>
                  <a:ext cx="5545130" cy="490097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moveTo>
                        <a:pt x="10800" y="2076"/>
                      </a:moveTo>
                      <a:cubicBezTo>
                        <a:pt x="5982" y="2076"/>
                        <a:pt x="2076" y="5982"/>
                        <a:pt x="2076" y="10800"/>
                      </a:cubicBezTo>
                      <a:cubicBezTo>
                        <a:pt x="2076" y="15618"/>
                        <a:pt x="5982" y="19524"/>
                        <a:pt x="10800" y="19524"/>
                      </a:cubicBezTo>
                      <a:cubicBezTo>
                        <a:pt x="15618" y="19524"/>
                        <a:pt x="19524" y="15618"/>
                        <a:pt x="19524" y="10800"/>
                      </a:cubicBezTo>
                      <a:cubicBezTo>
                        <a:pt x="19524" y="5982"/>
                        <a:pt x="15618" y="2076"/>
                        <a:pt x="10800" y="2076"/>
                      </a:cubicBezTo>
                      <a:close/>
                    </a:path>
                  </a:pathLst>
                </a:custGeom>
                <a:solidFill>
                  <a:srgbClr val="EE7A90"/>
                </a:solidFill>
                <a:ln w="12700" cap="flat">
                  <a:noFill/>
                  <a:miter lim="400000"/>
                </a:ln>
                <a:effectLst/>
              </p:spPr>
              <p:txBody>
                <a:bodyPr wrap="square" lIns="50800" tIns="50800" rIns="50800" bIns="50800" numCol="1" anchor="ctr">
                  <a:noAutofit/>
                </a:bodyPr>
                <a:lstStyle/>
                <a:p>
                  <a:pPr algn="ctr">
                    <a:defRPr sz="4800">
                      <a:solidFill>
                        <a:srgbClr val="FFFFFF"/>
                      </a:solidFill>
                    </a:defRPr>
                  </a:pPr>
                  <a:endParaRPr/>
                </a:p>
              </p:txBody>
            </p:sp>
          </p:grpSp>
          <p:grpSp>
            <p:nvGrpSpPr>
              <p:cNvPr id="203" name="Oval 36"/>
              <p:cNvGrpSpPr/>
              <p:nvPr/>
            </p:nvGrpSpPr>
            <p:grpSpPr>
              <a:xfrm>
                <a:off x="623307" y="550067"/>
                <a:ext cx="4300399" cy="3800835"/>
                <a:chOff x="0" y="0"/>
                <a:chExt cx="4300397" cy="3800833"/>
              </a:xfrm>
            </p:grpSpPr>
            <p:sp>
              <p:nvSpPr>
                <p:cNvPr id="201" name="Oval"/>
                <p:cNvSpPr/>
                <p:nvPr/>
              </p:nvSpPr>
              <p:spPr>
                <a:xfrm>
                  <a:off x="0" y="0"/>
                  <a:ext cx="4300398" cy="3800834"/>
                </a:xfrm>
                <a:prstGeom prst="ellipse">
                  <a:avLst/>
                </a:prstGeom>
                <a:gradFill flip="none" rotWithShape="1">
                  <a:gsLst>
                    <a:gs pos="0">
                      <a:srgbClr val="FFFFFF"/>
                    </a:gs>
                    <a:gs pos="100000">
                      <a:srgbClr val="D9D9D9"/>
                    </a:gs>
                  </a:gsLst>
                  <a:lin ang="5400000" scaled="0"/>
                </a:gradFill>
                <a:ln w="57150" cap="flat">
                  <a:solidFill>
                    <a:srgbClr val="F2F2F2"/>
                  </a:solidFill>
                  <a:prstDash val="solid"/>
                  <a:round/>
                </a:ln>
                <a:effectLst/>
              </p:spPr>
              <p:txBody>
                <a:bodyPr wrap="square" lIns="50800" tIns="50800" rIns="50800" bIns="50800" numCol="1" anchor="ctr">
                  <a:noAutofit/>
                </a:bodyPr>
                <a:lstStyle/>
                <a:p>
                  <a:pPr algn="ctr">
                    <a:defRPr>
                      <a:solidFill>
                        <a:srgbClr val="FFFFFF"/>
                      </a:solidFill>
                    </a:defRPr>
                  </a:pPr>
                  <a:endParaRPr/>
                </a:p>
              </p:txBody>
            </p:sp>
            <p:sp>
              <p:nvSpPr>
                <p:cNvPr id="202" name="Table of Contents"/>
                <p:cNvSpPr txBox="1"/>
                <p:nvPr/>
              </p:nvSpPr>
              <p:spPr>
                <a:xfrm>
                  <a:off x="704074" y="943344"/>
                  <a:ext cx="2892250" cy="19141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4800">
                      <a:solidFill>
                        <a:srgbClr val="808080"/>
                      </a:solidFill>
                    </a:defRPr>
                  </a:lvl1pPr>
                </a:lstStyle>
                <a:p>
                  <a:r>
                    <a:t>Table of Contents</a:t>
                  </a:r>
                </a:p>
              </p:txBody>
            </p:sp>
          </p:grpSp>
        </p:grpSp>
        <p:grpSp>
          <p:nvGrpSpPr>
            <p:cNvPr id="213" name="Group 55"/>
            <p:cNvGrpSpPr/>
            <p:nvPr/>
          </p:nvGrpSpPr>
          <p:grpSpPr>
            <a:xfrm>
              <a:off x="3623108" y="1012623"/>
              <a:ext cx="2856229" cy="6019270"/>
              <a:chOff x="0" y="0"/>
              <a:chExt cx="2856227" cy="6019268"/>
            </a:xfrm>
          </p:grpSpPr>
          <p:sp>
            <p:nvSpPr>
              <p:cNvPr id="205" name="Arc 42"/>
              <p:cNvSpPr/>
              <p:nvPr/>
            </p:nvSpPr>
            <p:spPr>
              <a:xfrm>
                <a:off x="0" y="0"/>
                <a:ext cx="2597118" cy="6019269"/>
              </a:xfrm>
              <a:custGeom>
                <a:avLst/>
                <a:gdLst/>
                <a:ahLst/>
                <a:cxnLst>
                  <a:cxn ang="0">
                    <a:pos x="wd2" y="hd2"/>
                  </a:cxn>
                  <a:cxn ang="5400000">
                    <a:pos x="wd2" y="hd2"/>
                  </a:cxn>
                  <a:cxn ang="10800000">
                    <a:pos x="wd2" y="hd2"/>
                  </a:cxn>
                  <a:cxn ang="16200000">
                    <a:pos x="wd2" y="hd2"/>
                  </a:cxn>
                </a:cxnLst>
                <a:rect l="0" t="0" r="r" b="b"/>
                <a:pathLst>
                  <a:path w="18564" h="21600" extrusionOk="0">
                    <a:moveTo>
                      <a:pt x="809" y="0"/>
                    </a:moveTo>
                    <a:lnTo>
                      <a:pt x="809" y="0"/>
                    </a:lnTo>
                    <a:cubicBezTo>
                      <a:pt x="14181" y="1873"/>
                      <a:pt x="21600" y="8203"/>
                      <a:pt x="17380" y="14138"/>
                    </a:cubicBezTo>
                    <a:cubicBezTo>
                      <a:pt x="14799" y="17769"/>
                      <a:pt x="8262" y="20576"/>
                      <a:pt x="0" y="21600"/>
                    </a:cubicBezTo>
                  </a:path>
                </a:pathLst>
              </a:custGeom>
              <a:noFill/>
              <a:ln w="152400" cap="sq">
                <a:solidFill>
                  <a:srgbClr val="F2F2F2"/>
                </a:solidFill>
                <a:prstDash val="solid"/>
                <a:round/>
              </a:ln>
              <a:effectLst/>
            </p:spPr>
            <p:txBody>
              <a:bodyPr wrap="square" lIns="50800" tIns="50800" rIns="50800" bIns="50800" numCol="1" anchor="ctr">
                <a:noAutofit/>
              </a:bodyPr>
              <a:lstStyle/>
              <a:p>
                <a:pPr algn="ctr">
                  <a:defRPr sz="4800">
                    <a:solidFill>
                      <a:srgbClr val="FFFFFF"/>
                    </a:solidFill>
                  </a:defRPr>
                </a:pPr>
                <a:endParaRPr/>
              </a:p>
            </p:txBody>
          </p:sp>
          <p:sp>
            <p:nvSpPr>
              <p:cNvPr id="206" name="Oval 47"/>
              <p:cNvSpPr/>
              <p:nvPr/>
            </p:nvSpPr>
            <p:spPr>
              <a:xfrm>
                <a:off x="2318073" y="2804462"/>
                <a:ext cx="538155" cy="475639"/>
              </a:xfrm>
              <a:prstGeom prst="ellipse">
                <a:avLst/>
              </a:prstGeom>
              <a:solidFill>
                <a:schemeClr val="accent4"/>
              </a:solidFill>
              <a:ln w="12700" cap="flat">
                <a:noFill/>
                <a:miter lim="400000"/>
              </a:ln>
              <a:effectLst>
                <a:outerShdw blurRad="101600" dist="50800" dir="10800000" rotWithShape="0">
                  <a:srgbClr val="000000">
                    <a:alpha val="40000"/>
                  </a:srgbClr>
                </a:outerShdw>
              </a:effectLst>
            </p:spPr>
            <p:txBody>
              <a:bodyPr wrap="square" lIns="50800" tIns="50800" rIns="50800" bIns="50800" numCol="1" anchor="ctr">
                <a:noAutofit/>
              </a:bodyPr>
              <a:lstStyle/>
              <a:p>
                <a:pPr algn="ctr">
                  <a:defRPr sz="4800">
                    <a:solidFill>
                      <a:srgbClr val="FFFFFF"/>
                    </a:solidFill>
                  </a:defRPr>
                </a:pPr>
                <a:endParaRPr/>
              </a:p>
            </p:txBody>
          </p:sp>
          <p:sp>
            <p:nvSpPr>
              <p:cNvPr id="207" name="Oval 48"/>
              <p:cNvSpPr/>
              <p:nvPr/>
            </p:nvSpPr>
            <p:spPr>
              <a:xfrm>
                <a:off x="2119365" y="1779475"/>
                <a:ext cx="538155" cy="475639"/>
              </a:xfrm>
              <a:prstGeom prst="ellipse">
                <a:avLst/>
              </a:prstGeom>
              <a:solidFill>
                <a:schemeClr val="accent3"/>
              </a:solidFill>
              <a:ln w="12700" cap="flat">
                <a:noFill/>
                <a:miter lim="400000"/>
              </a:ln>
              <a:effectLst>
                <a:outerShdw blurRad="101600" dist="50800" dir="10800000" rotWithShape="0">
                  <a:srgbClr val="000000">
                    <a:alpha val="40000"/>
                  </a:srgbClr>
                </a:outerShdw>
              </a:effectLst>
            </p:spPr>
            <p:txBody>
              <a:bodyPr wrap="square" lIns="50800" tIns="50800" rIns="50800" bIns="50800" numCol="1" anchor="ctr">
                <a:noAutofit/>
              </a:bodyPr>
              <a:lstStyle/>
              <a:p>
                <a:pPr algn="ctr">
                  <a:defRPr sz="4800">
                    <a:solidFill>
                      <a:srgbClr val="FFFFFF"/>
                    </a:solidFill>
                  </a:defRPr>
                </a:pPr>
                <a:endParaRPr/>
              </a:p>
            </p:txBody>
          </p:sp>
          <p:sp>
            <p:nvSpPr>
              <p:cNvPr id="208" name="Oval 49"/>
              <p:cNvSpPr/>
              <p:nvPr/>
            </p:nvSpPr>
            <p:spPr>
              <a:xfrm rot="507885">
                <a:off x="2119365" y="3829447"/>
                <a:ext cx="538155" cy="475639"/>
              </a:xfrm>
              <a:prstGeom prst="ellipse">
                <a:avLst/>
              </a:prstGeom>
              <a:solidFill>
                <a:schemeClr val="accent5"/>
              </a:solidFill>
              <a:ln w="12700" cap="flat">
                <a:noFill/>
                <a:miter lim="400000"/>
              </a:ln>
              <a:effectLst>
                <a:outerShdw blurRad="101600" dist="50800" dir="10800000" rotWithShape="0">
                  <a:srgbClr val="000000">
                    <a:alpha val="40000"/>
                  </a:srgbClr>
                </a:outerShdw>
              </a:effectLst>
            </p:spPr>
            <p:txBody>
              <a:bodyPr wrap="square" lIns="50800" tIns="50800" rIns="50800" bIns="50800" numCol="1" anchor="ctr">
                <a:noAutofit/>
              </a:bodyPr>
              <a:lstStyle/>
              <a:p>
                <a:pPr algn="ctr">
                  <a:defRPr sz="4800">
                    <a:solidFill>
                      <a:srgbClr val="FFFFFF"/>
                    </a:solidFill>
                  </a:defRPr>
                </a:pPr>
                <a:endParaRPr/>
              </a:p>
            </p:txBody>
          </p:sp>
          <p:sp>
            <p:nvSpPr>
              <p:cNvPr id="209" name="Oval 51"/>
              <p:cNvSpPr/>
              <p:nvPr/>
            </p:nvSpPr>
            <p:spPr>
              <a:xfrm rot="20894767">
                <a:off x="1626865" y="859730"/>
                <a:ext cx="538155" cy="475639"/>
              </a:xfrm>
              <a:prstGeom prst="ellipse">
                <a:avLst/>
              </a:prstGeom>
              <a:solidFill>
                <a:schemeClr val="accent2"/>
              </a:solidFill>
              <a:ln w="12700" cap="flat">
                <a:noFill/>
                <a:miter lim="400000"/>
              </a:ln>
              <a:effectLst>
                <a:outerShdw blurRad="101600" dist="50800" dir="10800000" rotWithShape="0">
                  <a:srgbClr val="000000">
                    <a:alpha val="40000"/>
                  </a:srgbClr>
                </a:outerShdw>
              </a:effectLst>
            </p:spPr>
            <p:txBody>
              <a:bodyPr wrap="square" lIns="50800" tIns="50800" rIns="50800" bIns="50800" numCol="1" anchor="ctr">
                <a:noAutofit/>
              </a:bodyPr>
              <a:lstStyle/>
              <a:p>
                <a:pPr algn="ctr">
                  <a:defRPr sz="4800">
                    <a:solidFill>
                      <a:srgbClr val="FFFFFF"/>
                    </a:solidFill>
                  </a:defRPr>
                </a:pPr>
                <a:endParaRPr/>
              </a:p>
            </p:txBody>
          </p:sp>
          <p:sp>
            <p:nvSpPr>
              <p:cNvPr id="210" name="Oval 52"/>
              <p:cNvSpPr/>
              <p:nvPr/>
            </p:nvSpPr>
            <p:spPr>
              <a:xfrm rot="791779">
                <a:off x="1626865" y="4685431"/>
                <a:ext cx="538155" cy="475639"/>
              </a:xfrm>
              <a:prstGeom prst="ellipse">
                <a:avLst/>
              </a:prstGeom>
              <a:solidFill>
                <a:schemeClr val="accent6"/>
              </a:solidFill>
              <a:ln w="12700" cap="flat">
                <a:noFill/>
                <a:miter lim="400000"/>
              </a:ln>
              <a:effectLst>
                <a:outerShdw blurRad="101600" dist="50800" dir="10800000" rotWithShape="0">
                  <a:srgbClr val="000000">
                    <a:alpha val="40000"/>
                  </a:srgbClr>
                </a:outerShdw>
              </a:effectLst>
            </p:spPr>
            <p:txBody>
              <a:bodyPr wrap="square" lIns="50800" tIns="50800" rIns="50800" bIns="50800" numCol="1" anchor="ctr">
                <a:noAutofit/>
              </a:bodyPr>
              <a:lstStyle/>
              <a:p>
                <a:pPr algn="ctr">
                  <a:defRPr sz="4800">
                    <a:solidFill>
                      <a:srgbClr val="FFFFFF"/>
                    </a:solidFill>
                  </a:defRPr>
                </a:pPr>
                <a:endParaRPr/>
              </a:p>
            </p:txBody>
          </p:sp>
          <p:sp>
            <p:nvSpPr>
              <p:cNvPr id="211" name="Oval 53"/>
              <p:cNvSpPr/>
              <p:nvPr/>
            </p:nvSpPr>
            <p:spPr>
              <a:xfrm rot="20394664">
                <a:off x="837146" y="163136"/>
                <a:ext cx="538155" cy="475639"/>
              </a:xfrm>
              <a:prstGeom prst="ellipse">
                <a:avLst/>
              </a:prstGeom>
              <a:solidFill>
                <a:schemeClr val="accent1"/>
              </a:solidFill>
              <a:ln w="12700" cap="flat">
                <a:noFill/>
                <a:miter lim="400000"/>
              </a:ln>
              <a:effectLst>
                <a:outerShdw blurRad="101600" dist="50800" dir="10800000" rotWithShape="0">
                  <a:srgbClr val="000000">
                    <a:alpha val="40000"/>
                  </a:srgbClr>
                </a:outerShdw>
              </a:effectLst>
            </p:spPr>
            <p:txBody>
              <a:bodyPr wrap="square" lIns="50800" tIns="50800" rIns="50800" bIns="50800" numCol="1" anchor="ctr">
                <a:noAutofit/>
              </a:bodyPr>
              <a:lstStyle/>
              <a:p>
                <a:pPr algn="ctr">
                  <a:defRPr sz="4800">
                    <a:solidFill>
                      <a:srgbClr val="FFFFFF"/>
                    </a:solidFill>
                  </a:defRPr>
                </a:pPr>
                <a:endParaRPr/>
              </a:p>
            </p:txBody>
          </p:sp>
          <p:sp>
            <p:nvSpPr>
              <p:cNvPr id="212" name="Oval 54"/>
              <p:cNvSpPr/>
              <p:nvPr/>
            </p:nvSpPr>
            <p:spPr>
              <a:xfrm rot="1197134">
                <a:off x="825236" y="5384275"/>
                <a:ext cx="538155" cy="475639"/>
              </a:xfrm>
              <a:prstGeom prst="ellipse">
                <a:avLst/>
              </a:prstGeom>
              <a:solidFill>
                <a:srgbClr val="808080"/>
              </a:solidFill>
              <a:ln w="12700" cap="flat">
                <a:noFill/>
                <a:miter lim="400000"/>
              </a:ln>
              <a:effectLst>
                <a:outerShdw blurRad="101600" dist="50800" dir="10800000" rotWithShape="0">
                  <a:srgbClr val="000000">
                    <a:alpha val="40000"/>
                  </a:srgbClr>
                </a:outerShdw>
              </a:effectLst>
            </p:spPr>
            <p:txBody>
              <a:bodyPr wrap="square" lIns="50800" tIns="50800" rIns="50800" bIns="50800" numCol="1" anchor="ctr">
                <a:noAutofit/>
              </a:bodyPr>
              <a:lstStyle/>
              <a:p>
                <a:pPr algn="ctr">
                  <a:defRPr sz="4800">
                    <a:solidFill>
                      <a:srgbClr val="FFFFFF"/>
                    </a:solidFill>
                  </a:defRPr>
                </a:pPr>
                <a:endParaRPr/>
              </a:p>
            </p:txBody>
          </p:sp>
        </p:grpSp>
        <p:grpSp>
          <p:nvGrpSpPr>
            <p:cNvPr id="220" name="Group 46"/>
            <p:cNvGrpSpPr/>
            <p:nvPr/>
          </p:nvGrpSpPr>
          <p:grpSpPr>
            <a:xfrm>
              <a:off x="9423170" y="3622710"/>
              <a:ext cx="6507321" cy="867053"/>
              <a:chOff x="0" y="0"/>
              <a:chExt cx="6507319" cy="867052"/>
            </a:xfrm>
          </p:grpSpPr>
          <p:grpSp>
            <p:nvGrpSpPr>
              <p:cNvPr id="216" name="Arrow: Pentagon 50"/>
              <p:cNvGrpSpPr/>
              <p:nvPr/>
            </p:nvGrpSpPr>
            <p:grpSpPr>
              <a:xfrm>
                <a:off x="479740" y="-1"/>
                <a:ext cx="6027580" cy="867050"/>
                <a:chOff x="0" y="0"/>
                <a:chExt cx="6027578" cy="867048"/>
              </a:xfrm>
            </p:grpSpPr>
            <p:sp>
              <p:nvSpPr>
                <p:cNvPr id="214" name="Shape"/>
                <p:cNvSpPr/>
                <p:nvPr/>
              </p:nvSpPr>
              <p:spPr>
                <a:xfrm>
                  <a:off x="0" y="-1"/>
                  <a:ext cx="6027580" cy="8670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046" y="0"/>
                      </a:lnTo>
                      <a:lnTo>
                        <a:pt x="21600" y="10800"/>
                      </a:lnTo>
                      <a:lnTo>
                        <a:pt x="20046" y="21600"/>
                      </a:lnTo>
                      <a:lnTo>
                        <a:pt x="0" y="21600"/>
                      </a:lnTo>
                      <a:close/>
                    </a:path>
                  </a:pathLst>
                </a:custGeom>
                <a:solidFill>
                  <a:schemeClr val="accent4">
                    <a:alpha val="50000"/>
                  </a:scheme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215" name="Exploratory Data Analysis"/>
                <p:cNvSpPr txBox="1"/>
                <p:nvPr/>
              </p:nvSpPr>
              <p:spPr>
                <a:xfrm>
                  <a:off x="502919" y="160728"/>
                  <a:ext cx="5262179" cy="545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r>
                    <a:t>Exploratory Data Analysis</a:t>
                  </a:r>
                </a:p>
              </p:txBody>
            </p:sp>
          </p:grpSp>
          <p:grpSp>
            <p:nvGrpSpPr>
              <p:cNvPr id="219" name="Diamond 56"/>
              <p:cNvGrpSpPr/>
              <p:nvPr/>
            </p:nvGrpSpPr>
            <p:grpSpPr>
              <a:xfrm>
                <a:off x="0" y="1"/>
                <a:ext cx="981012" cy="867052"/>
                <a:chOff x="0" y="0"/>
                <a:chExt cx="981011" cy="867050"/>
              </a:xfrm>
            </p:grpSpPr>
            <p:sp>
              <p:nvSpPr>
                <p:cNvPr id="217" name="Polygon"/>
                <p:cNvSpPr/>
                <p:nvPr/>
              </p:nvSpPr>
              <p:spPr>
                <a:xfrm>
                  <a:off x="0" y="0"/>
                  <a:ext cx="981012" cy="867051"/>
                </a:xfrm>
                <a:prstGeom prst="diamond">
                  <a:avLst/>
                </a:prstGeom>
                <a:solidFill>
                  <a:schemeClr val="accent4"/>
                </a:solidFill>
                <a:ln w="12700" cap="flat">
                  <a:noFill/>
                  <a:miter lim="400000"/>
                </a:ln>
                <a:effectLst>
                  <a:outerShdw blurRad="101600" dist="50800" dir="10800000" rotWithShape="0">
                    <a:srgbClr val="000000">
                      <a:alpha val="40000"/>
                    </a:srgbClr>
                  </a:outerShdw>
                </a:effectLst>
              </p:spPr>
              <p:txBody>
                <a:bodyPr wrap="square" lIns="50800" tIns="50800" rIns="50800" bIns="50800" numCol="1" anchor="ctr">
                  <a:noAutofit/>
                </a:bodyPr>
                <a:lstStyle/>
                <a:p>
                  <a:pPr algn="ctr">
                    <a:defRPr>
                      <a:solidFill>
                        <a:srgbClr val="FFFFFF"/>
                      </a:solidFill>
                    </a:defRPr>
                  </a:pPr>
                  <a:endParaRPr/>
                </a:p>
              </p:txBody>
            </p:sp>
            <p:sp>
              <p:nvSpPr>
                <p:cNvPr id="218" name="4"/>
                <p:cNvSpPr txBox="1"/>
                <p:nvPr/>
              </p:nvSpPr>
              <p:spPr>
                <a:xfrm>
                  <a:off x="382413" y="122883"/>
                  <a:ext cx="307625" cy="621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solidFill>
                        <a:srgbClr val="FFFFFF"/>
                      </a:solidFill>
                    </a:defRPr>
                  </a:lvl1pPr>
                </a:lstStyle>
                <a:p>
                  <a:r>
                    <a:t>4</a:t>
                  </a:r>
                </a:p>
              </p:txBody>
            </p:sp>
          </p:grpSp>
        </p:grpSp>
        <p:grpSp>
          <p:nvGrpSpPr>
            <p:cNvPr id="227" name="Group 57"/>
            <p:cNvGrpSpPr/>
            <p:nvPr/>
          </p:nvGrpSpPr>
          <p:grpSpPr>
            <a:xfrm>
              <a:off x="9423484" y="4830281"/>
              <a:ext cx="6507321" cy="867054"/>
              <a:chOff x="0" y="0"/>
              <a:chExt cx="6507319" cy="867052"/>
            </a:xfrm>
          </p:grpSpPr>
          <p:grpSp>
            <p:nvGrpSpPr>
              <p:cNvPr id="223" name="Arrow: Pentagon 58"/>
              <p:cNvGrpSpPr/>
              <p:nvPr/>
            </p:nvGrpSpPr>
            <p:grpSpPr>
              <a:xfrm>
                <a:off x="479740" y="-1"/>
                <a:ext cx="6027580" cy="867050"/>
                <a:chOff x="0" y="0"/>
                <a:chExt cx="6027578" cy="867048"/>
              </a:xfrm>
            </p:grpSpPr>
            <p:sp>
              <p:nvSpPr>
                <p:cNvPr id="221" name="Shape"/>
                <p:cNvSpPr/>
                <p:nvPr/>
              </p:nvSpPr>
              <p:spPr>
                <a:xfrm>
                  <a:off x="0" y="-1"/>
                  <a:ext cx="6027580" cy="8670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046" y="0"/>
                      </a:lnTo>
                      <a:lnTo>
                        <a:pt x="21600" y="10800"/>
                      </a:lnTo>
                      <a:lnTo>
                        <a:pt x="20046" y="21600"/>
                      </a:lnTo>
                      <a:lnTo>
                        <a:pt x="0" y="21600"/>
                      </a:lnTo>
                      <a:close/>
                    </a:path>
                  </a:pathLst>
                </a:custGeom>
                <a:solidFill>
                  <a:schemeClr val="accent5">
                    <a:alpha val="50000"/>
                  </a:scheme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222" name="Methodology"/>
                <p:cNvSpPr txBox="1"/>
                <p:nvPr/>
              </p:nvSpPr>
              <p:spPr>
                <a:xfrm>
                  <a:off x="502919" y="160728"/>
                  <a:ext cx="5262179" cy="545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r>
                    <a:t>Methodology</a:t>
                  </a:r>
                </a:p>
              </p:txBody>
            </p:sp>
          </p:grpSp>
          <p:grpSp>
            <p:nvGrpSpPr>
              <p:cNvPr id="226" name="Diamond 59"/>
              <p:cNvGrpSpPr/>
              <p:nvPr/>
            </p:nvGrpSpPr>
            <p:grpSpPr>
              <a:xfrm>
                <a:off x="0" y="1"/>
                <a:ext cx="981012" cy="867052"/>
                <a:chOff x="0" y="0"/>
                <a:chExt cx="981011" cy="867050"/>
              </a:xfrm>
            </p:grpSpPr>
            <p:sp>
              <p:nvSpPr>
                <p:cNvPr id="224" name="Polygon"/>
                <p:cNvSpPr/>
                <p:nvPr/>
              </p:nvSpPr>
              <p:spPr>
                <a:xfrm>
                  <a:off x="0" y="0"/>
                  <a:ext cx="981012" cy="867051"/>
                </a:xfrm>
                <a:prstGeom prst="diamond">
                  <a:avLst/>
                </a:prstGeom>
                <a:solidFill>
                  <a:schemeClr val="accent5"/>
                </a:solidFill>
                <a:ln w="12700" cap="flat">
                  <a:noFill/>
                  <a:miter lim="400000"/>
                </a:ln>
                <a:effectLst>
                  <a:outerShdw blurRad="101600" dist="50800" dir="10800000" rotWithShape="0">
                    <a:srgbClr val="000000">
                      <a:alpha val="40000"/>
                    </a:srgbClr>
                  </a:outerShdw>
                </a:effectLst>
              </p:spPr>
              <p:txBody>
                <a:bodyPr wrap="square" lIns="50800" tIns="50800" rIns="50800" bIns="50800" numCol="1" anchor="ctr">
                  <a:noAutofit/>
                </a:bodyPr>
                <a:lstStyle/>
                <a:p>
                  <a:pPr algn="ctr">
                    <a:defRPr>
                      <a:solidFill>
                        <a:srgbClr val="FFFFFF"/>
                      </a:solidFill>
                    </a:defRPr>
                  </a:pPr>
                  <a:endParaRPr/>
                </a:p>
              </p:txBody>
            </p:sp>
            <p:sp>
              <p:nvSpPr>
                <p:cNvPr id="225" name="5"/>
                <p:cNvSpPr txBox="1"/>
                <p:nvPr/>
              </p:nvSpPr>
              <p:spPr>
                <a:xfrm>
                  <a:off x="382413" y="122883"/>
                  <a:ext cx="307625" cy="621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solidFill>
                        <a:srgbClr val="FFFFFF"/>
                      </a:solidFill>
                    </a:defRPr>
                  </a:lvl1pPr>
                </a:lstStyle>
                <a:p>
                  <a:r>
                    <a:t>5</a:t>
                  </a:r>
                </a:p>
              </p:txBody>
            </p:sp>
          </p:grpSp>
        </p:grpSp>
        <p:grpSp>
          <p:nvGrpSpPr>
            <p:cNvPr id="234" name="Group 60"/>
            <p:cNvGrpSpPr/>
            <p:nvPr/>
          </p:nvGrpSpPr>
          <p:grpSpPr>
            <a:xfrm>
              <a:off x="9423798" y="6037854"/>
              <a:ext cx="6489196" cy="867052"/>
              <a:chOff x="0" y="0"/>
              <a:chExt cx="6489194" cy="867050"/>
            </a:xfrm>
          </p:grpSpPr>
          <p:grpSp>
            <p:nvGrpSpPr>
              <p:cNvPr id="230" name="Arrow: Pentagon 61"/>
              <p:cNvGrpSpPr/>
              <p:nvPr/>
            </p:nvGrpSpPr>
            <p:grpSpPr>
              <a:xfrm>
                <a:off x="461615" y="1"/>
                <a:ext cx="6027580" cy="867048"/>
                <a:chOff x="0" y="0"/>
                <a:chExt cx="6027578" cy="867046"/>
              </a:xfrm>
            </p:grpSpPr>
            <p:sp>
              <p:nvSpPr>
                <p:cNvPr id="228" name="Shape"/>
                <p:cNvSpPr/>
                <p:nvPr/>
              </p:nvSpPr>
              <p:spPr>
                <a:xfrm>
                  <a:off x="0" y="0"/>
                  <a:ext cx="6027580" cy="8670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046" y="0"/>
                      </a:lnTo>
                      <a:lnTo>
                        <a:pt x="21600" y="10800"/>
                      </a:lnTo>
                      <a:lnTo>
                        <a:pt x="20046" y="21600"/>
                      </a:lnTo>
                      <a:lnTo>
                        <a:pt x="0" y="21600"/>
                      </a:lnTo>
                      <a:close/>
                    </a:path>
                  </a:pathLst>
                </a:custGeom>
                <a:solidFill>
                  <a:schemeClr val="accent6">
                    <a:alpha val="50000"/>
                  </a:scheme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229" name="Results"/>
                <p:cNvSpPr txBox="1"/>
                <p:nvPr/>
              </p:nvSpPr>
              <p:spPr>
                <a:xfrm>
                  <a:off x="502919" y="160727"/>
                  <a:ext cx="5262179" cy="5455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r>
                    <a:t>Results</a:t>
                  </a:r>
                </a:p>
              </p:txBody>
            </p:sp>
          </p:grpSp>
          <p:grpSp>
            <p:nvGrpSpPr>
              <p:cNvPr id="233" name="Diamond 62"/>
              <p:cNvGrpSpPr/>
              <p:nvPr/>
            </p:nvGrpSpPr>
            <p:grpSpPr>
              <a:xfrm>
                <a:off x="0" y="0"/>
                <a:ext cx="981012" cy="867051"/>
                <a:chOff x="0" y="0"/>
                <a:chExt cx="981011" cy="867050"/>
              </a:xfrm>
            </p:grpSpPr>
            <p:sp>
              <p:nvSpPr>
                <p:cNvPr id="231" name="Polygon"/>
                <p:cNvSpPr/>
                <p:nvPr/>
              </p:nvSpPr>
              <p:spPr>
                <a:xfrm>
                  <a:off x="0" y="0"/>
                  <a:ext cx="981012" cy="867051"/>
                </a:xfrm>
                <a:prstGeom prst="diamond">
                  <a:avLst/>
                </a:prstGeom>
                <a:solidFill>
                  <a:schemeClr val="accent6"/>
                </a:solidFill>
                <a:ln w="12700" cap="flat">
                  <a:noFill/>
                  <a:miter lim="400000"/>
                </a:ln>
                <a:effectLst>
                  <a:outerShdw blurRad="101600" dist="50800" dir="10800000" rotWithShape="0">
                    <a:srgbClr val="000000">
                      <a:alpha val="40000"/>
                    </a:srgbClr>
                  </a:outerShdw>
                </a:effectLst>
              </p:spPr>
              <p:txBody>
                <a:bodyPr wrap="square" lIns="50800" tIns="50800" rIns="50800" bIns="50800" numCol="1" anchor="ctr">
                  <a:noAutofit/>
                </a:bodyPr>
                <a:lstStyle/>
                <a:p>
                  <a:pPr algn="ctr">
                    <a:defRPr>
                      <a:solidFill>
                        <a:srgbClr val="FFFFFF"/>
                      </a:solidFill>
                    </a:defRPr>
                  </a:pPr>
                  <a:endParaRPr/>
                </a:p>
              </p:txBody>
            </p:sp>
            <p:sp>
              <p:nvSpPr>
                <p:cNvPr id="232" name="6"/>
                <p:cNvSpPr txBox="1"/>
                <p:nvPr/>
              </p:nvSpPr>
              <p:spPr>
                <a:xfrm>
                  <a:off x="382413" y="122883"/>
                  <a:ext cx="307625" cy="621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solidFill>
                        <a:srgbClr val="FFFFFF"/>
                      </a:solidFill>
                    </a:defRPr>
                  </a:lvl1pPr>
                </a:lstStyle>
                <a:p>
                  <a:r>
                    <a:t>6</a:t>
                  </a:r>
                </a:p>
              </p:txBody>
            </p:sp>
          </p:grpSp>
        </p:grpSp>
        <p:grpSp>
          <p:nvGrpSpPr>
            <p:cNvPr id="241" name="Group 63"/>
            <p:cNvGrpSpPr/>
            <p:nvPr/>
          </p:nvGrpSpPr>
          <p:grpSpPr>
            <a:xfrm>
              <a:off x="9424112" y="7245422"/>
              <a:ext cx="6507321" cy="867053"/>
              <a:chOff x="0" y="0"/>
              <a:chExt cx="6507319" cy="867052"/>
            </a:xfrm>
          </p:grpSpPr>
          <p:grpSp>
            <p:nvGrpSpPr>
              <p:cNvPr id="237" name="Arrow: Pentagon 64"/>
              <p:cNvGrpSpPr/>
              <p:nvPr/>
            </p:nvGrpSpPr>
            <p:grpSpPr>
              <a:xfrm>
                <a:off x="479740" y="-1"/>
                <a:ext cx="6027580" cy="867050"/>
                <a:chOff x="0" y="0"/>
                <a:chExt cx="6027578" cy="867048"/>
              </a:xfrm>
            </p:grpSpPr>
            <p:sp>
              <p:nvSpPr>
                <p:cNvPr id="235" name="Shape"/>
                <p:cNvSpPr/>
                <p:nvPr/>
              </p:nvSpPr>
              <p:spPr>
                <a:xfrm>
                  <a:off x="0" y="-1"/>
                  <a:ext cx="6027580" cy="8670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046" y="0"/>
                      </a:lnTo>
                      <a:lnTo>
                        <a:pt x="21600" y="10800"/>
                      </a:lnTo>
                      <a:lnTo>
                        <a:pt x="20046" y="21600"/>
                      </a:lnTo>
                      <a:lnTo>
                        <a:pt x="0" y="21600"/>
                      </a:lnTo>
                      <a:close/>
                    </a:path>
                  </a:pathLst>
                </a:custGeom>
                <a:solidFill>
                  <a:srgbClr val="808080">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236" name="Inferences"/>
                <p:cNvSpPr txBox="1"/>
                <p:nvPr/>
              </p:nvSpPr>
              <p:spPr>
                <a:xfrm>
                  <a:off x="502919" y="160728"/>
                  <a:ext cx="5262179" cy="545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r>
                    <a:t>Inferences</a:t>
                  </a:r>
                </a:p>
              </p:txBody>
            </p:sp>
          </p:grpSp>
          <p:grpSp>
            <p:nvGrpSpPr>
              <p:cNvPr id="240" name="Diamond 65"/>
              <p:cNvGrpSpPr/>
              <p:nvPr/>
            </p:nvGrpSpPr>
            <p:grpSpPr>
              <a:xfrm>
                <a:off x="0" y="1"/>
                <a:ext cx="981012" cy="867052"/>
                <a:chOff x="0" y="0"/>
                <a:chExt cx="981011" cy="867050"/>
              </a:xfrm>
            </p:grpSpPr>
            <p:sp>
              <p:nvSpPr>
                <p:cNvPr id="238" name="Polygon"/>
                <p:cNvSpPr/>
                <p:nvPr/>
              </p:nvSpPr>
              <p:spPr>
                <a:xfrm>
                  <a:off x="0" y="0"/>
                  <a:ext cx="981012" cy="867051"/>
                </a:xfrm>
                <a:prstGeom prst="diamond">
                  <a:avLst/>
                </a:prstGeom>
                <a:solidFill>
                  <a:srgbClr val="808080"/>
                </a:solidFill>
                <a:ln w="12700" cap="flat">
                  <a:noFill/>
                  <a:miter lim="400000"/>
                </a:ln>
                <a:effectLst>
                  <a:outerShdw blurRad="101600" dist="50800" dir="10800000" rotWithShape="0">
                    <a:srgbClr val="000000">
                      <a:alpha val="40000"/>
                    </a:srgbClr>
                  </a:outerShdw>
                </a:effectLst>
              </p:spPr>
              <p:txBody>
                <a:bodyPr wrap="square" lIns="50800" tIns="50800" rIns="50800" bIns="50800" numCol="1" anchor="ctr">
                  <a:noAutofit/>
                </a:bodyPr>
                <a:lstStyle/>
                <a:p>
                  <a:pPr algn="ctr">
                    <a:defRPr>
                      <a:solidFill>
                        <a:srgbClr val="FFFFFF"/>
                      </a:solidFill>
                    </a:defRPr>
                  </a:pPr>
                  <a:endParaRPr/>
                </a:p>
              </p:txBody>
            </p:sp>
            <p:sp>
              <p:nvSpPr>
                <p:cNvPr id="239" name="7"/>
                <p:cNvSpPr txBox="1"/>
                <p:nvPr/>
              </p:nvSpPr>
              <p:spPr>
                <a:xfrm>
                  <a:off x="382413" y="122883"/>
                  <a:ext cx="307625" cy="621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solidFill>
                        <a:srgbClr val="FFFFFF"/>
                      </a:solidFill>
                    </a:defRPr>
                  </a:lvl1pPr>
                </a:lstStyle>
                <a:p>
                  <a:r>
                    <a:t>7</a:t>
                  </a:r>
                </a:p>
              </p:txBody>
            </p:sp>
          </p:grpSp>
        </p:grpSp>
        <p:grpSp>
          <p:nvGrpSpPr>
            <p:cNvPr id="248" name="Group 66"/>
            <p:cNvGrpSpPr/>
            <p:nvPr/>
          </p:nvGrpSpPr>
          <p:grpSpPr>
            <a:xfrm>
              <a:off x="9422542" y="1207569"/>
              <a:ext cx="6507321" cy="867053"/>
              <a:chOff x="0" y="0"/>
              <a:chExt cx="6507319" cy="867052"/>
            </a:xfrm>
          </p:grpSpPr>
          <p:grpSp>
            <p:nvGrpSpPr>
              <p:cNvPr id="244" name="Arrow: Pentagon 67"/>
              <p:cNvGrpSpPr/>
              <p:nvPr/>
            </p:nvGrpSpPr>
            <p:grpSpPr>
              <a:xfrm>
                <a:off x="479740" y="-1"/>
                <a:ext cx="6027580" cy="867050"/>
                <a:chOff x="0" y="0"/>
                <a:chExt cx="6027578" cy="867048"/>
              </a:xfrm>
            </p:grpSpPr>
            <p:sp>
              <p:nvSpPr>
                <p:cNvPr id="242" name="Shape"/>
                <p:cNvSpPr/>
                <p:nvPr/>
              </p:nvSpPr>
              <p:spPr>
                <a:xfrm>
                  <a:off x="0" y="-1"/>
                  <a:ext cx="6027580" cy="8670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046" y="0"/>
                      </a:lnTo>
                      <a:lnTo>
                        <a:pt x="21600" y="10800"/>
                      </a:lnTo>
                      <a:lnTo>
                        <a:pt x="20046" y="21600"/>
                      </a:lnTo>
                      <a:lnTo>
                        <a:pt x="0" y="21600"/>
                      </a:lnTo>
                      <a:close/>
                    </a:path>
                  </a:pathLst>
                </a:custGeom>
                <a:solidFill>
                  <a:schemeClr val="accent2">
                    <a:alpha val="50000"/>
                  </a:scheme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243" name="Introduction and Objective"/>
                <p:cNvSpPr txBox="1"/>
                <p:nvPr/>
              </p:nvSpPr>
              <p:spPr>
                <a:xfrm>
                  <a:off x="502919" y="160728"/>
                  <a:ext cx="5262179" cy="545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r>
                    <a:t>Introduction and Objective</a:t>
                  </a:r>
                </a:p>
              </p:txBody>
            </p:sp>
          </p:grpSp>
          <p:grpSp>
            <p:nvGrpSpPr>
              <p:cNvPr id="247" name="Diamond 68"/>
              <p:cNvGrpSpPr/>
              <p:nvPr/>
            </p:nvGrpSpPr>
            <p:grpSpPr>
              <a:xfrm>
                <a:off x="0" y="1"/>
                <a:ext cx="981012" cy="867052"/>
                <a:chOff x="0" y="0"/>
                <a:chExt cx="981011" cy="867050"/>
              </a:xfrm>
            </p:grpSpPr>
            <p:sp>
              <p:nvSpPr>
                <p:cNvPr id="245" name="Polygon"/>
                <p:cNvSpPr/>
                <p:nvPr/>
              </p:nvSpPr>
              <p:spPr>
                <a:xfrm>
                  <a:off x="0" y="0"/>
                  <a:ext cx="981012" cy="867051"/>
                </a:xfrm>
                <a:prstGeom prst="diamond">
                  <a:avLst/>
                </a:prstGeom>
                <a:solidFill>
                  <a:schemeClr val="accent2"/>
                </a:solidFill>
                <a:ln w="12700" cap="flat">
                  <a:noFill/>
                  <a:miter lim="400000"/>
                </a:ln>
                <a:effectLst>
                  <a:outerShdw blurRad="101600" dist="50800" dir="10800000" rotWithShape="0">
                    <a:srgbClr val="000000">
                      <a:alpha val="40000"/>
                    </a:srgbClr>
                  </a:outerShdw>
                </a:effectLst>
              </p:spPr>
              <p:txBody>
                <a:bodyPr wrap="square" lIns="50800" tIns="50800" rIns="50800" bIns="50800" numCol="1" anchor="ctr">
                  <a:noAutofit/>
                </a:bodyPr>
                <a:lstStyle/>
                <a:p>
                  <a:pPr algn="ctr">
                    <a:defRPr>
                      <a:solidFill>
                        <a:srgbClr val="FFFFFF"/>
                      </a:solidFill>
                    </a:defRPr>
                  </a:pPr>
                  <a:endParaRPr/>
                </a:p>
              </p:txBody>
            </p:sp>
            <p:sp>
              <p:nvSpPr>
                <p:cNvPr id="246" name="2"/>
                <p:cNvSpPr txBox="1"/>
                <p:nvPr/>
              </p:nvSpPr>
              <p:spPr>
                <a:xfrm>
                  <a:off x="382413" y="122883"/>
                  <a:ext cx="307625" cy="621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solidFill>
                        <a:srgbClr val="FFFFFF"/>
                      </a:solidFill>
                    </a:defRPr>
                  </a:lvl1pPr>
                </a:lstStyle>
                <a:p>
                  <a:r>
                    <a:t>2</a:t>
                  </a:r>
                </a:p>
              </p:txBody>
            </p:sp>
          </p:grpSp>
        </p:grpSp>
        <p:grpSp>
          <p:nvGrpSpPr>
            <p:cNvPr id="255" name="Group 69"/>
            <p:cNvGrpSpPr/>
            <p:nvPr/>
          </p:nvGrpSpPr>
          <p:grpSpPr>
            <a:xfrm>
              <a:off x="9422856" y="2415139"/>
              <a:ext cx="6507321" cy="867053"/>
              <a:chOff x="0" y="0"/>
              <a:chExt cx="6507319" cy="867052"/>
            </a:xfrm>
          </p:grpSpPr>
          <p:grpSp>
            <p:nvGrpSpPr>
              <p:cNvPr id="251" name="Arrow: Pentagon 70"/>
              <p:cNvGrpSpPr/>
              <p:nvPr/>
            </p:nvGrpSpPr>
            <p:grpSpPr>
              <a:xfrm>
                <a:off x="479740" y="-1"/>
                <a:ext cx="6027580" cy="867050"/>
                <a:chOff x="0" y="0"/>
                <a:chExt cx="6027578" cy="867048"/>
              </a:xfrm>
            </p:grpSpPr>
            <p:sp>
              <p:nvSpPr>
                <p:cNvPr id="249" name="Shape"/>
                <p:cNvSpPr/>
                <p:nvPr/>
              </p:nvSpPr>
              <p:spPr>
                <a:xfrm>
                  <a:off x="0" y="-1"/>
                  <a:ext cx="6027580" cy="8670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046" y="0"/>
                      </a:lnTo>
                      <a:lnTo>
                        <a:pt x="21600" y="10800"/>
                      </a:lnTo>
                      <a:lnTo>
                        <a:pt x="20046" y="21600"/>
                      </a:lnTo>
                      <a:lnTo>
                        <a:pt x="0" y="21600"/>
                      </a:lnTo>
                      <a:close/>
                    </a:path>
                  </a:pathLst>
                </a:custGeom>
                <a:solidFill>
                  <a:schemeClr val="accent3">
                    <a:alpha val="50000"/>
                  </a:scheme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250" name="Data Description-Dimension"/>
                <p:cNvSpPr txBox="1"/>
                <p:nvPr/>
              </p:nvSpPr>
              <p:spPr>
                <a:xfrm>
                  <a:off x="502919" y="160728"/>
                  <a:ext cx="5262179" cy="545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r>
                    <a:t>Data Description-Dimension</a:t>
                  </a:r>
                </a:p>
              </p:txBody>
            </p:sp>
          </p:grpSp>
          <p:grpSp>
            <p:nvGrpSpPr>
              <p:cNvPr id="254" name="Diamond 71"/>
              <p:cNvGrpSpPr/>
              <p:nvPr/>
            </p:nvGrpSpPr>
            <p:grpSpPr>
              <a:xfrm>
                <a:off x="0" y="1"/>
                <a:ext cx="981012" cy="867052"/>
                <a:chOff x="0" y="0"/>
                <a:chExt cx="981011" cy="867050"/>
              </a:xfrm>
            </p:grpSpPr>
            <p:sp>
              <p:nvSpPr>
                <p:cNvPr id="252" name="Polygon"/>
                <p:cNvSpPr/>
                <p:nvPr/>
              </p:nvSpPr>
              <p:spPr>
                <a:xfrm>
                  <a:off x="0" y="0"/>
                  <a:ext cx="981012" cy="867051"/>
                </a:xfrm>
                <a:prstGeom prst="diamond">
                  <a:avLst/>
                </a:prstGeom>
                <a:solidFill>
                  <a:schemeClr val="accent3"/>
                </a:solidFill>
                <a:ln w="12700" cap="flat">
                  <a:noFill/>
                  <a:miter lim="400000"/>
                </a:ln>
                <a:effectLst>
                  <a:outerShdw blurRad="101600" dist="50800" dir="10800000" rotWithShape="0">
                    <a:srgbClr val="000000">
                      <a:alpha val="40000"/>
                    </a:srgbClr>
                  </a:outerShdw>
                </a:effectLst>
              </p:spPr>
              <p:txBody>
                <a:bodyPr wrap="square" lIns="50800" tIns="50800" rIns="50800" bIns="50800" numCol="1" anchor="ctr">
                  <a:noAutofit/>
                </a:bodyPr>
                <a:lstStyle/>
                <a:p>
                  <a:pPr algn="ctr">
                    <a:defRPr>
                      <a:solidFill>
                        <a:srgbClr val="FFFFFF"/>
                      </a:solidFill>
                    </a:defRPr>
                  </a:pPr>
                  <a:endParaRPr/>
                </a:p>
              </p:txBody>
            </p:sp>
            <p:sp>
              <p:nvSpPr>
                <p:cNvPr id="253" name="3"/>
                <p:cNvSpPr txBox="1"/>
                <p:nvPr/>
              </p:nvSpPr>
              <p:spPr>
                <a:xfrm>
                  <a:off x="382413" y="122883"/>
                  <a:ext cx="307625" cy="621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solidFill>
                        <a:srgbClr val="FFFFFF"/>
                      </a:solidFill>
                    </a:defRPr>
                  </a:lvl1pPr>
                </a:lstStyle>
                <a:p>
                  <a:r>
                    <a:t>3</a:t>
                  </a:r>
                </a:p>
              </p:txBody>
            </p:sp>
          </p:grpSp>
        </p:grpSp>
      </p:grpSp>
      <p:grpSp>
        <p:nvGrpSpPr>
          <p:cNvPr id="269" name="Group 2"/>
          <p:cNvGrpSpPr/>
          <p:nvPr/>
        </p:nvGrpSpPr>
        <p:grpSpPr>
          <a:xfrm>
            <a:off x="13666074" y="10107261"/>
            <a:ext cx="6657985" cy="1854949"/>
            <a:chOff x="0" y="0"/>
            <a:chExt cx="6657983" cy="1854948"/>
          </a:xfrm>
        </p:grpSpPr>
        <p:grpSp>
          <p:nvGrpSpPr>
            <p:cNvPr id="259" name="Arrow: Pentagon 6"/>
            <p:cNvGrpSpPr/>
            <p:nvPr/>
          </p:nvGrpSpPr>
          <p:grpSpPr>
            <a:xfrm>
              <a:off x="450749" y="0"/>
              <a:ext cx="6145024" cy="777545"/>
              <a:chOff x="0" y="0"/>
              <a:chExt cx="6145022" cy="777544"/>
            </a:xfrm>
          </p:grpSpPr>
          <p:sp>
            <p:nvSpPr>
              <p:cNvPr id="257" name="Shape"/>
              <p:cNvSpPr/>
              <p:nvPr/>
            </p:nvSpPr>
            <p:spPr>
              <a:xfrm>
                <a:off x="-1" y="-1"/>
                <a:ext cx="6145023" cy="7775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33" y="0"/>
                    </a:lnTo>
                    <a:lnTo>
                      <a:pt x="21600" y="10800"/>
                    </a:lnTo>
                    <a:lnTo>
                      <a:pt x="20233" y="21600"/>
                    </a:lnTo>
                    <a:lnTo>
                      <a:pt x="0" y="21600"/>
                    </a:lnTo>
                    <a:close/>
                  </a:path>
                </a:pathLst>
              </a:custGeom>
              <a:solidFill>
                <a:srgbClr val="4E67C8">
                  <a:alpha val="50000"/>
                </a:srgb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258" name="Limitations &amp; Future Scope"/>
              <p:cNvSpPr txBox="1"/>
              <p:nvPr/>
            </p:nvSpPr>
            <p:spPr>
              <a:xfrm>
                <a:off x="502920" y="115976"/>
                <a:ext cx="5401997" cy="545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r>
                  <a:t>Limitations &amp; Future Scope</a:t>
                </a:r>
              </a:p>
            </p:txBody>
          </p:sp>
        </p:grpSp>
        <p:grpSp>
          <p:nvGrpSpPr>
            <p:cNvPr id="262" name="Diamond 9"/>
            <p:cNvGrpSpPr/>
            <p:nvPr/>
          </p:nvGrpSpPr>
          <p:grpSpPr>
            <a:xfrm>
              <a:off x="0" y="0"/>
              <a:ext cx="1000127" cy="777546"/>
              <a:chOff x="0" y="0"/>
              <a:chExt cx="1000125" cy="777545"/>
            </a:xfrm>
          </p:grpSpPr>
          <p:sp>
            <p:nvSpPr>
              <p:cNvPr id="260" name="Polygon"/>
              <p:cNvSpPr/>
              <p:nvPr/>
            </p:nvSpPr>
            <p:spPr>
              <a:xfrm>
                <a:off x="0" y="0"/>
                <a:ext cx="1000126" cy="777546"/>
              </a:xfrm>
              <a:prstGeom prst="diamond">
                <a:avLst/>
              </a:prstGeom>
              <a:solidFill>
                <a:schemeClr val="accent1"/>
              </a:solidFill>
              <a:ln w="12700" cap="flat">
                <a:noFill/>
                <a:miter lim="400000"/>
              </a:ln>
              <a:effectLst>
                <a:outerShdw blurRad="101600" dist="50800" dir="10800000" rotWithShape="0">
                  <a:srgbClr val="000000">
                    <a:alpha val="40000"/>
                  </a:srgbClr>
                </a:outerShdw>
              </a:effectLst>
            </p:spPr>
            <p:txBody>
              <a:bodyPr wrap="square" lIns="50800" tIns="50800" rIns="50800" bIns="50800" numCol="1" anchor="ctr">
                <a:noAutofit/>
              </a:bodyPr>
              <a:lstStyle/>
              <a:p>
                <a:pPr algn="ctr">
                  <a:defRPr>
                    <a:solidFill>
                      <a:srgbClr val="FFFFFF"/>
                    </a:solidFill>
                  </a:defRPr>
                </a:pPr>
                <a:endParaRPr/>
              </a:p>
            </p:txBody>
          </p:sp>
          <p:sp>
            <p:nvSpPr>
              <p:cNvPr id="261" name="8"/>
              <p:cNvSpPr txBox="1"/>
              <p:nvPr/>
            </p:nvSpPr>
            <p:spPr>
              <a:xfrm>
                <a:off x="387192" y="78131"/>
                <a:ext cx="317183" cy="621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solidFill>
                      <a:srgbClr val="FFFFFF"/>
                    </a:solidFill>
                  </a:defRPr>
                </a:lvl1pPr>
              </a:lstStyle>
              <a:p>
                <a:r>
                  <a:t>8</a:t>
                </a:r>
              </a:p>
            </p:txBody>
          </p:sp>
        </p:grpSp>
        <p:grpSp>
          <p:nvGrpSpPr>
            <p:cNvPr id="265" name="Arrow: Pentagon 11"/>
            <p:cNvGrpSpPr/>
            <p:nvPr/>
          </p:nvGrpSpPr>
          <p:grpSpPr>
            <a:xfrm>
              <a:off x="512961" y="1063877"/>
              <a:ext cx="6145024" cy="777545"/>
              <a:chOff x="0" y="0"/>
              <a:chExt cx="6145022" cy="777544"/>
            </a:xfrm>
          </p:grpSpPr>
          <p:sp>
            <p:nvSpPr>
              <p:cNvPr id="263" name="Shape"/>
              <p:cNvSpPr/>
              <p:nvPr/>
            </p:nvSpPr>
            <p:spPr>
              <a:xfrm>
                <a:off x="-1" y="-1"/>
                <a:ext cx="6145023" cy="7775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33" y="0"/>
                    </a:lnTo>
                    <a:lnTo>
                      <a:pt x="21600" y="10800"/>
                    </a:lnTo>
                    <a:lnTo>
                      <a:pt x="20233" y="21600"/>
                    </a:lnTo>
                    <a:lnTo>
                      <a:pt x="0" y="21600"/>
                    </a:lnTo>
                    <a:close/>
                  </a:path>
                </a:pathLst>
              </a:custGeom>
              <a:solidFill>
                <a:schemeClr val="accent2">
                  <a:alpha val="50000"/>
                </a:schemeClr>
              </a:solidFill>
              <a:ln w="12700" cap="flat">
                <a:noFill/>
                <a:miter lim="400000"/>
              </a:ln>
              <a:effectLst/>
            </p:spPr>
            <p:txBody>
              <a:bodyPr wrap="square" lIns="50800" tIns="50800" rIns="50800" bIns="50800" numCol="1" anchor="ctr">
                <a:noAutofit/>
              </a:bodyPr>
              <a:lstStyle/>
              <a:p>
                <a:pPr>
                  <a:defRPr>
                    <a:solidFill>
                      <a:srgbClr val="FFFFFF"/>
                    </a:solidFill>
                  </a:defRPr>
                </a:pPr>
                <a:endParaRPr/>
              </a:p>
            </p:txBody>
          </p:sp>
          <p:sp>
            <p:nvSpPr>
              <p:cNvPr id="264" name="References"/>
              <p:cNvSpPr txBox="1"/>
              <p:nvPr/>
            </p:nvSpPr>
            <p:spPr>
              <a:xfrm>
                <a:off x="502920" y="115976"/>
                <a:ext cx="5401997" cy="545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r>
                  <a:t>References</a:t>
                </a:r>
              </a:p>
            </p:txBody>
          </p:sp>
        </p:grpSp>
        <p:grpSp>
          <p:nvGrpSpPr>
            <p:cNvPr id="268" name="Diamond 14"/>
            <p:cNvGrpSpPr/>
            <p:nvPr/>
          </p:nvGrpSpPr>
          <p:grpSpPr>
            <a:xfrm>
              <a:off x="12900" y="1077402"/>
              <a:ext cx="1000127" cy="777547"/>
              <a:chOff x="0" y="0"/>
              <a:chExt cx="1000125" cy="777545"/>
            </a:xfrm>
          </p:grpSpPr>
          <p:sp>
            <p:nvSpPr>
              <p:cNvPr id="266" name="Polygon"/>
              <p:cNvSpPr/>
              <p:nvPr/>
            </p:nvSpPr>
            <p:spPr>
              <a:xfrm>
                <a:off x="0" y="0"/>
                <a:ext cx="1000126" cy="777546"/>
              </a:xfrm>
              <a:prstGeom prst="diamond">
                <a:avLst/>
              </a:prstGeom>
              <a:solidFill>
                <a:schemeClr val="accent2"/>
              </a:solidFill>
              <a:ln w="12700" cap="flat">
                <a:noFill/>
                <a:miter lim="400000"/>
              </a:ln>
              <a:effectLst>
                <a:outerShdw blurRad="101600" dist="50800" dir="10800000" rotWithShape="0">
                  <a:srgbClr val="000000">
                    <a:alpha val="40000"/>
                  </a:srgbClr>
                </a:outerShdw>
              </a:effectLst>
            </p:spPr>
            <p:txBody>
              <a:bodyPr wrap="square" lIns="50800" tIns="50800" rIns="50800" bIns="50800" numCol="1" anchor="ctr">
                <a:noAutofit/>
              </a:bodyPr>
              <a:lstStyle/>
              <a:p>
                <a:pPr algn="ctr">
                  <a:defRPr>
                    <a:solidFill>
                      <a:srgbClr val="FFFFFF"/>
                    </a:solidFill>
                  </a:defRPr>
                </a:pPr>
                <a:endParaRPr/>
              </a:p>
            </p:txBody>
          </p:sp>
          <p:sp>
            <p:nvSpPr>
              <p:cNvPr id="267" name="9"/>
              <p:cNvSpPr txBox="1"/>
              <p:nvPr/>
            </p:nvSpPr>
            <p:spPr>
              <a:xfrm>
                <a:off x="387192" y="78131"/>
                <a:ext cx="317183" cy="62128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solidFill>
                      <a:srgbClr val="FFFFFF"/>
                    </a:solidFill>
                  </a:defRPr>
                </a:lvl1pPr>
              </a:lstStyle>
              <a:p>
                <a:r>
                  <a:t>9</a:t>
                </a:r>
              </a:p>
            </p:txBody>
          </p:sp>
        </p:grpSp>
      </p:grpSp>
      <p:sp>
        <p:nvSpPr>
          <p:cNvPr id="270" name="Oval 15"/>
          <p:cNvSpPr/>
          <p:nvPr/>
        </p:nvSpPr>
        <p:spPr>
          <a:xfrm rot="20394664">
            <a:off x="7877013" y="8520217"/>
            <a:ext cx="548641" cy="426541"/>
          </a:xfrm>
          <a:prstGeom prst="ellipse">
            <a:avLst/>
          </a:prstGeom>
          <a:solidFill>
            <a:schemeClr val="accent1"/>
          </a:solidFill>
          <a:ln w="12700">
            <a:miter lim="400000"/>
          </a:ln>
          <a:effectLst>
            <a:outerShdw blurRad="101600" dist="50800" dir="10800000" rotWithShape="0">
              <a:srgbClr val="000000">
                <a:alpha val="40000"/>
              </a:srgbClr>
            </a:outerShdw>
          </a:effectLst>
        </p:spPr>
        <p:txBody>
          <a:bodyPr lIns="50800" tIns="50800" rIns="50800" bIns="50800" anchor="ctr"/>
          <a:lstStyle/>
          <a:p>
            <a:pPr algn="ctr">
              <a:defRPr sz="4800">
                <a:solidFill>
                  <a:srgbClr val="FFFFFF"/>
                </a:solidFill>
              </a:defRPr>
            </a:pPr>
            <a:endParaRPr/>
          </a:p>
        </p:txBody>
      </p:sp>
      <p:sp>
        <p:nvSpPr>
          <p:cNvPr id="271" name="Straight Arrow Connector 16"/>
          <p:cNvSpPr/>
          <p:nvPr/>
        </p:nvSpPr>
        <p:spPr>
          <a:xfrm>
            <a:off x="8482220" y="8835132"/>
            <a:ext cx="5183856" cy="1660902"/>
          </a:xfrm>
          <a:prstGeom prst="line">
            <a:avLst/>
          </a:prstGeom>
          <a:ln>
            <a:solidFill>
              <a:srgbClr val="D9D9D9"/>
            </a:solidFill>
          </a:ln>
        </p:spPr>
        <p:txBody>
          <a:bodyPr lIns="45718" tIns="45718" rIns="45718" bIns="45718"/>
          <a:lstStyle/>
          <a:p>
            <a:endParaRPr/>
          </a:p>
        </p:txBody>
      </p:sp>
      <p:sp>
        <p:nvSpPr>
          <p:cNvPr id="272" name="Oval 20"/>
          <p:cNvSpPr/>
          <p:nvPr/>
        </p:nvSpPr>
        <p:spPr>
          <a:xfrm rot="20894767">
            <a:off x="7007418" y="8832391"/>
            <a:ext cx="548641" cy="426541"/>
          </a:xfrm>
          <a:prstGeom prst="ellipse">
            <a:avLst/>
          </a:prstGeom>
          <a:solidFill>
            <a:schemeClr val="accent2"/>
          </a:solidFill>
          <a:ln w="12700">
            <a:miter lim="400000"/>
          </a:ln>
          <a:effectLst>
            <a:outerShdw blurRad="101600" dist="50800" dir="10800000" rotWithShape="0">
              <a:srgbClr val="000000">
                <a:alpha val="40000"/>
              </a:srgbClr>
            </a:outerShdw>
          </a:effectLst>
        </p:spPr>
        <p:txBody>
          <a:bodyPr lIns="50800" tIns="50800" rIns="50800" bIns="50800" anchor="ctr"/>
          <a:lstStyle/>
          <a:p>
            <a:pPr algn="ctr">
              <a:defRPr sz="4800">
                <a:solidFill>
                  <a:srgbClr val="FFFFFF"/>
                </a:solidFill>
              </a:defRPr>
            </a:pPr>
            <a:endParaRPr/>
          </a:p>
        </p:txBody>
      </p:sp>
      <p:sp>
        <p:nvSpPr>
          <p:cNvPr id="273" name="Straight Arrow Connector 21"/>
          <p:cNvSpPr/>
          <p:nvPr/>
        </p:nvSpPr>
        <p:spPr>
          <a:xfrm>
            <a:off x="7407574" y="9156314"/>
            <a:ext cx="6271401" cy="2417123"/>
          </a:xfrm>
          <a:prstGeom prst="line">
            <a:avLst/>
          </a:prstGeom>
          <a:ln>
            <a:solidFill>
              <a:srgbClr val="D9D9D9"/>
            </a:solidFill>
          </a:ln>
        </p:spPr>
        <p:txBody>
          <a:bodyPr lIns="45718" tIns="45718" rIns="45718" bIns="45718"/>
          <a:lstStyle/>
          <a:p>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Rectangle 1"/>
          <p:cNvSpPr/>
          <p:nvPr/>
        </p:nvSpPr>
        <p:spPr>
          <a:xfrm>
            <a:off x="0" y="467364"/>
            <a:ext cx="24384000" cy="1691635"/>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pic>
        <p:nvPicPr>
          <p:cNvPr id="597" name="Image" descr="Image"/>
          <p:cNvPicPr>
            <a:picLocks noChangeAspect="1"/>
          </p:cNvPicPr>
          <p:nvPr/>
        </p:nvPicPr>
        <p:blipFill>
          <a:blip r:embed="rId2"/>
          <a:stretch>
            <a:fillRect/>
          </a:stretch>
        </p:blipFill>
        <p:spPr>
          <a:xfrm>
            <a:off x="15805334" y="296659"/>
            <a:ext cx="2201314" cy="2056445"/>
          </a:xfrm>
          <a:prstGeom prst="rect">
            <a:avLst/>
          </a:prstGeom>
          <a:ln w="12700">
            <a:miter lim="400000"/>
          </a:ln>
        </p:spPr>
      </p:pic>
      <p:sp>
        <p:nvSpPr>
          <p:cNvPr id="598" name="Additional Insights"/>
          <p:cNvSpPr txBox="1">
            <a:spLocks noGrp="1"/>
          </p:cNvSpPr>
          <p:nvPr>
            <p:ph type="title"/>
          </p:nvPr>
        </p:nvSpPr>
        <p:spPr>
          <a:xfrm>
            <a:off x="4203619" y="461281"/>
            <a:ext cx="15424151" cy="1727201"/>
          </a:xfrm>
          <a:prstGeom prst="rect">
            <a:avLst/>
          </a:prstGeom>
        </p:spPr>
        <p:txBody>
          <a:bodyPr/>
          <a:lstStyle>
            <a:lvl1pPr>
              <a:defRPr spc="-100"/>
            </a:lvl1pPr>
          </a:lstStyle>
          <a:p>
            <a:r>
              <a:t>Additional Insights </a:t>
            </a:r>
          </a:p>
        </p:txBody>
      </p:sp>
      <p:pic>
        <p:nvPicPr>
          <p:cNvPr id="599" name="WhatsApp Image 2023-11-23 at 10.07.18.jpeg" descr="WhatsApp Image 2023-11-23 at 10.07.18.jpeg"/>
          <p:cNvPicPr>
            <a:picLocks noChangeAspect="1"/>
          </p:cNvPicPr>
          <p:nvPr/>
        </p:nvPicPr>
        <p:blipFill>
          <a:blip r:embed="rId3"/>
          <a:stretch>
            <a:fillRect/>
          </a:stretch>
        </p:blipFill>
        <p:spPr>
          <a:xfrm>
            <a:off x="3790733" y="2292217"/>
            <a:ext cx="18054707" cy="11284191"/>
          </a:xfrm>
          <a:prstGeom prst="rect">
            <a:avLst/>
          </a:prstGeom>
          <a:ln w="12700">
            <a:miter lim="400000"/>
          </a:ln>
        </p:spPr>
      </p:pic>
      <p:sp>
        <p:nvSpPr>
          <p:cNvPr id="600" name="Rectangle"/>
          <p:cNvSpPr/>
          <p:nvPr/>
        </p:nvSpPr>
        <p:spPr>
          <a:xfrm>
            <a:off x="19898075" y="3978283"/>
            <a:ext cx="1374156" cy="583194"/>
          </a:xfrm>
          <a:prstGeom prst="rect">
            <a:avLst/>
          </a:prstGeom>
          <a:solidFill>
            <a:srgbClr val="FFFFFF"/>
          </a:solidFill>
          <a:ln w="12700">
            <a:miter lim="400000"/>
          </a:ln>
        </p:spPr>
        <p:txBody>
          <a:bodyPr lIns="50800" tIns="50800" rIns="50800" bIns="50800"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596"/>
                                        </p:tgtEl>
                                        <p:attrNameLst>
                                          <p:attrName>style.visibility</p:attrName>
                                        </p:attrNameLst>
                                      </p:cBhvr>
                                      <p:to>
                                        <p:strVal val="visible"/>
                                      </p:to>
                                    </p:set>
                                    <p:anim calcmode="lin" valueType="num">
                                      <p:cBhvr>
                                        <p:cTn id="7" dur="500" fill="hold"/>
                                        <p:tgtEl>
                                          <p:spTgt spid="596"/>
                                        </p:tgtEl>
                                        <p:attrNameLst>
                                          <p:attrName>ppt_x</p:attrName>
                                        </p:attrNameLst>
                                      </p:cBhvr>
                                      <p:tavLst>
                                        <p:tav tm="0">
                                          <p:val>
                                            <p:strVal val="#ppt_x"/>
                                          </p:val>
                                        </p:tav>
                                        <p:tav tm="100000">
                                          <p:val>
                                            <p:strVal val="#ppt_x"/>
                                          </p:val>
                                        </p:tav>
                                      </p:tavLst>
                                    </p:anim>
                                    <p:anim calcmode="lin" valueType="num">
                                      <p:cBhvr>
                                        <p:cTn id="8" dur="500" fill="hold"/>
                                        <p:tgtEl>
                                          <p:spTgt spid="59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iterate>
                                    <p:tmAbs val="0"/>
                                  </p:iterate>
                                  <p:childTnLst>
                                    <p:set>
                                      <p:cBhvr>
                                        <p:cTn id="11" fill="hold"/>
                                        <p:tgtEl>
                                          <p:spTgt spid="598"/>
                                        </p:tgtEl>
                                        <p:attrNameLst>
                                          <p:attrName>style.visibility</p:attrName>
                                        </p:attrNameLst>
                                      </p:cBhvr>
                                      <p:to>
                                        <p:strVal val="visible"/>
                                      </p:to>
                                    </p:set>
                                    <p:anim calcmode="lin" valueType="num">
                                      <p:cBhvr>
                                        <p:cTn id="12" dur="500" fill="hold"/>
                                        <p:tgtEl>
                                          <p:spTgt spid="598"/>
                                        </p:tgtEl>
                                        <p:attrNameLst>
                                          <p:attrName>ppt_x</p:attrName>
                                        </p:attrNameLst>
                                      </p:cBhvr>
                                      <p:tavLst>
                                        <p:tav tm="0">
                                          <p:val>
                                            <p:strVal val="0-#ppt_w/2"/>
                                          </p:val>
                                        </p:tav>
                                        <p:tav tm="100000">
                                          <p:val>
                                            <p:strVal val="#ppt_x"/>
                                          </p:val>
                                        </p:tav>
                                      </p:tavLst>
                                    </p:anim>
                                    <p:anim calcmode="lin" valueType="num">
                                      <p:cBhvr>
                                        <p:cTn id="13" dur="500" fill="hold"/>
                                        <p:tgtEl>
                                          <p:spTgt spid="59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3" fill="hold" grpId="0" nodeType="afterEffect">
                                  <p:stCondLst>
                                    <p:cond delay="0"/>
                                  </p:stCondLst>
                                  <p:iterate>
                                    <p:tmAbs val="0"/>
                                  </p:iterate>
                                  <p:childTnLst>
                                    <p:set>
                                      <p:cBhvr>
                                        <p:cTn id="16" fill="hold"/>
                                        <p:tgtEl>
                                          <p:spTgt spid="597"/>
                                        </p:tgtEl>
                                        <p:attrNameLst>
                                          <p:attrName>style.visibility</p:attrName>
                                        </p:attrNameLst>
                                      </p:cBhvr>
                                      <p:to>
                                        <p:strVal val="visible"/>
                                      </p:to>
                                    </p:set>
                                    <p:anim calcmode="lin" valueType="num">
                                      <p:cBhvr>
                                        <p:cTn id="17" dur="500" fill="hold"/>
                                        <p:tgtEl>
                                          <p:spTgt spid="597"/>
                                        </p:tgtEl>
                                        <p:attrNameLst>
                                          <p:attrName>ppt_x</p:attrName>
                                        </p:attrNameLst>
                                      </p:cBhvr>
                                      <p:tavLst>
                                        <p:tav tm="0">
                                          <p:val>
                                            <p:strVal val="1+#ppt_w/2"/>
                                          </p:val>
                                        </p:tav>
                                        <p:tav tm="100000">
                                          <p:val>
                                            <p:strVal val="#ppt_x"/>
                                          </p:val>
                                        </p:tav>
                                      </p:tavLst>
                                    </p:anim>
                                    <p:anim calcmode="lin" valueType="num">
                                      <p:cBhvr>
                                        <p:cTn id="18" dur="500" fill="hold"/>
                                        <p:tgtEl>
                                          <p:spTgt spid="59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 grpId="0" animBg="1" advAuto="0"/>
      <p:bldP spid="597" grpId="0" animBg="1" advAuto="0"/>
      <p:bldP spid="598"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Rectangle 4"/>
          <p:cNvSpPr/>
          <p:nvPr/>
        </p:nvSpPr>
        <p:spPr>
          <a:xfrm>
            <a:off x="0" y="716294"/>
            <a:ext cx="24384000"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603" name="TextBox 1"/>
          <p:cNvSpPr txBox="1"/>
          <p:nvPr/>
        </p:nvSpPr>
        <p:spPr>
          <a:xfrm>
            <a:off x="2447941" y="729705"/>
            <a:ext cx="18198354" cy="17795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90000"/>
              </a:lnSpc>
              <a:defRPr sz="8800">
                <a:latin typeface="Canela Text Bold"/>
                <a:ea typeface="Canela Text Bold"/>
                <a:cs typeface="Canela Text Bold"/>
                <a:sym typeface="Canela Text Bold"/>
              </a:defRPr>
            </a:lvl1pPr>
          </a:lstStyle>
          <a:p>
            <a:r>
              <a:t>LIMITATIONS</a:t>
            </a:r>
          </a:p>
        </p:txBody>
      </p:sp>
      <p:sp>
        <p:nvSpPr>
          <p:cNvPr id="604" name="TextBox 3"/>
          <p:cNvSpPr txBox="1"/>
          <p:nvPr/>
        </p:nvSpPr>
        <p:spPr>
          <a:xfrm>
            <a:off x="1296864" y="3087106"/>
            <a:ext cx="22653812" cy="95826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260684" indent="-260684" algn="just">
              <a:lnSpc>
                <a:spcPct val="120000"/>
              </a:lnSpc>
              <a:buSzPct val="100000"/>
              <a:buChar char="•"/>
              <a:defRPr sz="2800">
                <a:latin typeface="Canela Text Bold"/>
                <a:ea typeface="Canela Text Bold"/>
                <a:cs typeface="Canela Text Bold"/>
                <a:sym typeface="Canela Text Bold"/>
              </a:defRPr>
            </a:pPr>
            <a:r>
              <a:t>Data Volume and Computational Complexity:</a:t>
            </a:r>
            <a:endParaRPr>
              <a:latin typeface="Canela Text Regular"/>
              <a:ea typeface="Canela Text Regular"/>
              <a:cs typeface="Canela Text Regular"/>
              <a:sym typeface="Canela Text Regular"/>
            </a:endParaRPr>
          </a:p>
          <a:p>
            <a:pPr marL="641684" lvl="1" indent="-260684" algn="just">
              <a:lnSpc>
                <a:spcPct val="120000"/>
              </a:lnSpc>
              <a:buSzPct val="100000"/>
              <a:buChar char="•"/>
              <a:defRPr sz="2800">
                <a:latin typeface="Canela Text Regular"/>
                <a:ea typeface="Canela Text Regular"/>
                <a:cs typeface="Canela Text Regular"/>
                <a:sym typeface="Canela Text Regular"/>
              </a:defRPr>
            </a:pPr>
            <a:r>
              <a:t>Estimating the parameters of a mixture distribution, especially with a large number of claims, can be computationally expensive and may pose challenges in terms of processing time and resource requirements.</a:t>
            </a:r>
          </a:p>
          <a:p>
            <a:pPr marL="260684" indent="-260684" algn="just">
              <a:lnSpc>
                <a:spcPct val="120000"/>
              </a:lnSpc>
              <a:buSzPct val="100000"/>
              <a:buChar char="•"/>
              <a:defRPr sz="2800">
                <a:latin typeface="Canela Text Regular"/>
                <a:ea typeface="Canela Text Regular"/>
                <a:cs typeface="Canela Text Regular"/>
                <a:sym typeface="Canela Text Regular"/>
              </a:defRPr>
            </a:pPr>
            <a:endParaRPr/>
          </a:p>
          <a:p>
            <a:pPr marL="260684" indent="-260684" algn="just">
              <a:lnSpc>
                <a:spcPct val="120000"/>
              </a:lnSpc>
              <a:buSzPct val="100000"/>
              <a:buChar char="•"/>
              <a:defRPr sz="2800">
                <a:latin typeface="Canela Text Bold"/>
                <a:ea typeface="Canela Text Bold"/>
                <a:cs typeface="Canela Text Bold"/>
                <a:sym typeface="Canela Text Bold"/>
              </a:defRPr>
            </a:pPr>
            <a:r>
              <a:t>Number of Components</a:t>
            </a:r>
            <a:endParaRPr>
              <a:latin typeface="Canela Text Regular"/>
              <a:ea typeface="Canela Text Regular"/>
              <a:cs typeface="Canela Text Regular"/>
              <a:sym typeface="Canela Text Regular"/>
            </a:endParaRPr>
          </a:p>
          <a:p>
            <a:pPr marL="641684" lvl="1" indent="-260684" algn="just">
              <a:lnSpc>
                <a:spcPct val="120000"/>
              </a:lnSpc>
              <a:buSzPct val="100000"/>
              <a:buChar char="•"/>
              <a:defRPr sz="2800">
                <a:latin typeface="Canela Text Regular"/>
                <a:ea typeface="Canela Text Regular"/>
                <a:cs typeface="Canela Text Regular"/>
                <a:sym typeface="Canela Text Regular"/>
              </a:defRPr>
            </a:pPr>
            <a:r>
              <a:t>Choosing too few components may oversimplify the model, failing to capture underlying data structure.</a:t>
            </a:r>
          </a:p>
          <a:p>
            <a:pPr marL="641684" lvl="1" indent="-260684" algn="just">
              <a:lnSpc>
                <a:spcPct val="120000"/>
              </a:lnSpc>
              <a:buSzPct val="100000"/>
              <a:buChar char="•"/>
              <a:defRPr sz="2800">
                <a:latin typeface="Canela Text Regular"/>
                <a:ea typeface="Canela Text Regular"/>
                <a:cs typeface="Canela Text Regular"/>
                <a:sym typeface="Canela Text Regular"/>
              </a:defRPr>
            </a:pPr>
            <a:r>
              <a:t>Choosing too many components can lead to overfitting and increased computational complexity.</a:t>
            </a:r>
          </a:p>
          <a:p>
            <a:pPr marL="260684" indent="-260684" algn="just">
              <a:lnSpc>
                <a:spcPct val="120000"/>
              </a:lnSpc>
              <a:buSzPct val="100000"/>
              <a:buChar char="•"/>
              <a:defRPr sz="2800">
                <a:latin typeface="Canela Text Regular"/>
                <a:ea typeface="Canela Text Regular"/>
                <a:cs typeface="Canela Text Regular"/>
                <a:sym typeface="Canela Text Regular"/>
              </a:defRPr>
            </a:pPr>
            <a:endParaRPr/>
          </a:p>
          <a:p>
            <a:pPr marL="260684" indent="-260684" algn="just">
              <a:lnSpc>
                <a:spcPct val="120000"/>
              </a:lnSpc>
              <a:buSzPct val="100000"/>
              <a:buChar char="•"/>
              <a:defRPr sz="2800">
                <a:latin typeface="Canela Text Bold"/>
                <a:ea typeface="Canela Text Bold"/>
                <a:cs typeface="Canela Text Bold"/>
                <a:sym typeface="Canela Text Bold"/>
              </a:defRPr>
            </a:pPr>
            <a:r>
              <a:t>Identifiability:</a:t>
            </a:r>
            <a:endParaRPr>
              <a:latin typeface="Canela Text Regular"/>
              <a:ea typeface="Canela Text Regular"/>
              <a:cs typeface="Canela Text Regular"/>
              <a:sym typeface="Canela Text Regular"/>
            </a:endParaRPr>
          </a:p>
          <a:p>
            <a:pPr marL="641684" lvl="1" indent="-260684" algn="just">
              <a:lnSpc>
                <a:spcPct val="120000"/>
              </a:lnSpc>
              <a:buSzPct val="100000"/>
              <a:buChar char="•"/>
              <a:defRPr sz="2800">
                <a:latin typeface="Canela Text Regular"/>
                <a:ea typeface="Canela Text Regular"/>
                <a:cs typeface="Canela Text Regular"/>
                <a:sym typeface="Canela Text Regular"/>
              </a:defRPr>
            </a:pPr>
            <a:r>
              <a:t>Different combinations of component distributions can produce the same overall distribution.</a:t>
            </a:r>
          </a:p>
          <a:p>
            <a:pPr marL="641684" lvl="1" indent="-260684" algn="just">
              <a:lnSpc>
                <a:spcPct val="120000"/>
              </a:lnSpc>
              <a:buSzPct val="100000"/>
              <a:buChar char="•"/>
              <a:defRPr sz="2800">
                <a:latin typeface="Canela Text Regular"/>
                <a:ea typeface="Canela Text Regular"/>
                <a:cs typeface="Canela Text Regular"/>
                <a:sym typeface="Canela Text Regular"/>
              </a:defRPr>
            </a:pPr>
            <a:r>
              <a:t>Challenges in interpreting parameters and estimating the true underlying distribution.</a:t>
            </a:r>
          </a:p>
          <a:p>
            <a:pPr marL="260684" indent="-260684" algn="just">
              <a:lnSpc>
                <a:spcPct val="120000"/>
              </a:lnSpc>
              <a:buSzPct val="100000"/>
              <a:buChar char="•"/>
              <a:defRPr sz="2800">
                <a:latin typeface="Canela Text Regular"/>
                <a:ea typeface="Canela Text Regular"/>
                <a:cs typeface="Canela Text Regular"/>
                <a:sym typeface="Canela Text Regular"/>
              </a:defRPr>
            </a:pPr>
            <a:endParaRPr/>
          </a:p>
          <a:p>
            <a:pPr marL="260684" indent="-260684" algn="just">
              <a:lnSpc>
                <a:spcPct val="120000"/>
              </a:lnSpc>
              <a:buSzPct val="100000"/>
              <a:buChar char="•"/>
              <a:defRPr sz="2800">
                <a:latin typeface="Canela Text Bold"/>
                <a:ea typeface="Canela Text Bold"/>
                <a:cs typeface="Canela Text Bold"/>
                <a:sym typeface="Canela Text Bold"/>
              </a:defRPr>
            </a:pPr>
            <a:r>
              <a:t>Initialization Sensitivity:</a:t>
            </a:r>
            <a:endParaRPr>
              <a:latin typeface="Canela Text Regular"/>
              <a:ea typeface="Canela Text Regular"/>
              <a:cs typeface="Canela Text Regular"/>
              <a:sym typeface="Canela Text Regular"/>
            </a:endParaRPr>
          </a:p>
          <a:p>
            <a:pPr marL="641684" lvl="1" indent="-260684" algn="just">
              <a:lnSpc>
                <a:spcPct val="120000"/>
              </a:lnSpc>
              <a:buSzPct val="100000"/>
              <a:buChar char="•"/>
              <a:defRPr sz="2800">
                <a:latin typeface="Canela Text Regular"/>
                <a:ea typeface="Canela Text Regular"/>
                <a:cs typeface="Canela Text Regular"/>
                <a:sym typeface="Canela Text Regular"/>
              </a:defRPr>
            </a:pPr>
            <a:r>
              <a:t>In EM algorithms, Poor initializations may lead to convergence to local optima instead of the global optimum.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602"/>
                                        </p:tgtEl>
                                        <p:attrNameLst>
                                          <p:attrName>style.visibility</p:attrName>
                                        </p:attrNameLst>
                                      </p:cBhvr>
                                      <p:to>
                                        <p:strVal val="visible"/>
                                      </p:to>
                                    </p:set>
                                    <p:anim calcmode="lin" valueType="num">
                                      <p:cBhvr>
                                        <p:cTn id="7" dur="500" fill="hold"/>
                                        <p:tgtEl>
                                          <p:spTgt spid="602"/>
                                        </p:tgtEl>
                                        <p:attrNameLst>
                                          <p:attrName>ppt_x</p:attrName>
                                        </p:attrNameLst>
                                      </p:cBhvr>
                                      <p:tavLst>
                                        <p:tav tm="0">
                                          <p:val>
                                            <p:strVal val="#ppt_x"/>
                                          </p:val>
                                        </p:tav>
                                        <p:tav tm="100000">
                                          <p:val>
                                            <p:strVal val="#ppt_x"/>
                                          </p:val>
                                        </p:tav>
                                      </p:tavLst>
                                    </p:anim>
                                    <p:anim calcmode="lin" valueType="num">
                                      <p:cBhvr>
                                        <p:cTn id="8" dur="500" fill="hold"/>
                                        <p:tgtEl>
                                          <p:spTgt spid="60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603"/>
                                        </p:tgtEl>
                                        <p:attrNameLst>
                                          <p:attrName>style.visibility</p:attrName>
                                        </p:attrNameLst>
                                      </p:cBhvr>
                                      <p:to>
                                        <p:strVal val="visible"/>
                                      </p:to>
                                    </p:set>
                                    <p:anim calcmode="lin" valueType="num">
                                      <p:cBhvr>
                                        <p:cTn id="12" dur="500" fill="hold"/>
                                        <p:tgtEl>
                                          <p:spTgt spid="603"/>
                                        </p:tgtEl>
                                        <p:attrNameLst>
                                          <p:attrName>ppt_x</p:attrName>
                                        </p:attrNameLst>
                                      </p:cBhvr>
                                      <p:tavLst>
                                        <p:tav tm="0">
                                          <p:val>
                                            <p:strVal val="0-#ppt_w/2"/>
                                          </p:val>
                                        </p:tav>
                                        <p:tav tm="100000">
                                          <p:val>
                                            <p:strVal val="#ppt_x"/>
                                          </p:val>
                                        </p:tav>
                                      </p:tavLst>
                                    </p:anim>
                                    <p:anim calcmode="lin" valueType="num">
                                      <p:cBhvr>
                                        <p:cTn id="13" dur="500" fill="hold"/>
                                        <p:tgtEl>
                                          <p:spTgt spid="60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iterate>
                                    <p:tmAbs val="0"/>
                                  </p:iterate>
                                  <p:childTnLst>
                                    <p:set>
                                      <p:cBhvr>
                                        <p:cTn id="17" fill="hold"/>
                                        <p:tgtEl>
                                          <p:spTgt spid="604"/>
                                        </p:tgtEl>
                                        <p:attrNameLst>
                                          <p:attrName>style.visibility</p:attrName>
                                        </p:attrNameLst>
                                      </p:cBhvr>
                                      <p:to>
                                        <p:strVal val="visible"/>
                                      </p:to>
                                    </p:set>
                                    <p:anim calcmode="lin" valueType="num">
                                      <p:cBhvr>
                                        <p:cTn id="18" dur="500" fill="hold"/>
                                        <p:tgtEl>
                                          <p:spTgt spid="604"/>
                                        </p:tgtEl>
                                        <p:attrNameLst>
                                          <p:attrName>ppt_x</p:attrName>
                                        </p:attrNameLst>
                                      </p:cBhvr>
                                      <p:tavLst>
                                        <p:tav tm="0">
                                          <p:val>
                                            <p:strVal val="#ppt_x"/>
                                          </p:val>
                                        </p:tav>
                                        <p:tav tm="100000">
                                          <p:val>
                                            <p:strVal val="#ppt_x"/>
                                          </p:val>
                                        </p:tav>
                                      </p:tavLst>
                                    </p:anim>
                                    <p:anim calcmode="lin" valueType="num">
                                      <p:cBhvr>
                                        <p:cTn id="19" dur="500" fill="hold"/>
                                        <p:tgtEl>
                                          <p:spTgt spid="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 grpId="0" animBg="1" advAuto="0"/>
      <p:bldP spid="603" grpId="0" animBg="1" advAuto="0"/>
      <p:bldP spid="604"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Rectangle 4"/>
          <p:cNvSpPr/>
          <p:nvPr/>
        </p:nvSpPr>
        <p:spPr>
          <a:xfrm>
            <a:off x="0" y="716294"/>
            <a:ext cx="24384000"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607" name="TextBox 1"/>
          <p:cNvSpPr txBox="1"/>
          <p:nvPr/>
        </p:nvSpPr>
        <p:spPr>
          <a:xfrm>
            <a:off x="4760259" y="880501"/>
            <a:ext cx="14863482" cy="13632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90000"/>
              </a:lnSpc>
              <a:defRPr sz="6600">
                <a:latin typeface="Canela Text Bold"/>
                <a:ea typeface="Canela Text Bold"/>
                <a:cs typeface="Canela Text Bold"/>
                <a:sym typeface="Canela Text Bold"/>
              </a:defRPr>
            </a:lvl1pPr>
          </a:lstStyle>
          <a:p>
            <a:r>
              <a:t>FUTURE SCOPE</a:t>
            </a:r>
          </a:p>
        </p:txBody>
      </p:sp>
      <p:sp>
        <p:nvSpPr>
          <p:cNvPr id="608" name="TextBox 2"/>
          <p:cNvSpPr txBox="1"/>
          <p:nvPr/>
        </p:nvSpPr>
        <p:spPr>
          <a:xfrm>
            <a:off x="1874850" y="3979097"/>
            <a:ext cx="20255950" cy="6192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01052" indent="-401052">
              <a:buSzPct val="100000"/>
              <a:buChar char="•"/>
              <a:defRPr sz="4000">
                <a:latin typeface="Canela Text Regular"/>
                <a:ea typeface="Canela Text Regular"/>
                <a:cs typeface="Canela Text Regular"/>
                <a:sym typeface="Canela Text Regular"/>
              </a:defRPr>
            </a:pPr>
            <a:r>
              <a:t>Mixture distributions can contribute to the development of more dynamic pricing models. </a:t>
            </a:r>
          </a:p>
          <a:p>
            <a:pPr marL="1163052" lvl="2" indent="-401052">
              <a:buSzPct val="100000"/>
              <a:buChar char="•"/>
              <a:defRPr sz="4000">
                <a:latin typeface="Canela Text Regular"/>
                <a:ea typeface="Canela Text Regular"/>
                <a:cs typeface="Canela Text Regular"/>
                <a:sym typeface="Canela Text Regular"/>
              </a:defRPr>
            </a:pPr>
            <a:r>
              <a:t>Insurers can adjust premiums in real-time based on changes in the risk profile of policyholders, considering factors such as driving behaviour, environmental conditions, and other relevant variables.</a:t>
            </a:r>
          </a:p>
          <a:p>
            <a:pPr marL="401052" indent="-401052">
              <a:buSzPct val="100000"/>
              <a:buChar char="•"/>
              <a:defRPr sz="4000">
                <a:latin typeface="Canela Text Regular"/>
                <a:ea typeface="Canela Text Regular"/>
                <a:cs typeface="Canela Text Regular"/>
                <a:sym typeface="Canela Text Regular"/>
              </a:defRPr>
            </a:pPr>
            <a:endParaRPr/>
          </a:p>
          <a:p>
            <a:pPr marL="401052" indent="-401052">
              <a:buSzPct val="100000"/>
              <a:buChar char="•"/>
              <a:defRPr sz="4000">
                <a:latin typeface="Canela Text Regular"/>
                <a:ea typeface="Canela Text Regular"/>
                <a:cs typeface="Canela Text Regular"/>
                <a:sym typeface="Canela Text Regular"/>
              </a:defRPr>
            </a:pPr>
            <a:r>
              <a:t>More Distributions and their mixtures can be studied like gamma-gamma, weibull-weibull.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606"/>
                                        </p:tgtEl>
                                        <p:attrNameLst>
                                          <p:attrName>style.visibility</p:attrName>
                                        </p:attrNameLst>
                                      </p:cBhvr>
                                      <p:to>
                                        <p:strVal val="visible"/>
                                      </p:to>
                                    </p:set>
                                    <p:anim calcmode="lin" valueType="num">
                                      <p:cBhvr>
                                        <p:cTn id="7" dur="500" fill="hold"/>
                                        <p:tgtEl>
                                          <p:spTgt spid="606"/>
                                        </p:tgtEl>
                                        <p:attrNameLst>
                                          <p:attrName>ppt_x</p:attrName>
                                        </p:attrNameLst>
                                      </p:cBhvr>
                                      <p:tavLst>
                                        <p:tav tm="0">
                                          <p:val>
                                            <p:strVal val="#ppt_x"/>
                                          </p:val>
                                        </p:tav>
                                        <p:tav tm="100000">
                                          <p:val>
                                            <p:strVal val="#ppt_x"/>
                                          </p:val>
                                        </p:tav>
                                      </p:tavLst>
                                    </p:anim>
                                    <p:anim calcmode="lin" valueType="num">
                                      <p:cBhvr>
                                        <p:cTn id="8" dur="500" fill="hold"/>
                                        <p:tgtEl>
                                          <p:spTgt spid="60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2" fill="hold" grpId="0" nodeType="afterEffect">
                                  <p:stCondLst>
                                    <p:cond delay="0"/>
                                  </p:stCondLst>
                                  <p:iterate>
                                    <p:tmAbs val="0"/>
                                  </p:iterate>
                                  <p:childTnLst>
                                    <p:set>
                                      <p:cBhvr>
                                        <p:cTn id="11" fill="hold"/>
                                        <p:tgtEl>
                                          <p:spTgt spid="607"/>
                                        </p:tgtEl>
                                        <p:attrNameLst>
                                          <p:attrName>style.visibility</p:attrName>
                                        </p:attrNameLst>
                                      </p:cBhvr>
                                      <p:to>
                                        <p:strVal val="visible"/>
                                      </p:to>
                                    </p:set>
                                    <p:anim calcmode="lin" valueType="num">
                                      <p:cBhvr>
                                        <p:cTn id="12" dur="500" fill="hold"/>
                                        <p:tgtEl>
                                          <p:spTgt spid="607"/>
                                        </p:tgtEl>
                                        <p:attrNameLst>
                                          <p:attrName>ppt_x</p:attrName>
                                        </p:attrNameLst>
                                      </p:cBhvr>
                                      <p:tavLst>
                                        <p:tav tm="0">
                                          <p:val>
                                            <p:strVal val="0-#ppt_w/2"/>
                                          </p:val>
                                        </p:tav>
                                        <p:tav tm="100000">
                                          <p:val>
                                            <p:strVal val="#ppt_x"/>
                                          </p:val>
                                        </p:tav>
                                      </p:tavLst>
                                    </p:anim>
                                    <p:anim calcmode="lin" valueType="num">
                                      <p:cBhvr>
                                        <p:cTn id="13" dur="500" fill="hold"/>
                                        <p:tgtEl>
                                          <p:spTgt spid="60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iterate>
                                    <p:tmAbs val="0"/>
                                  </p:iterate>
                                  <p:childTnLst>
                                    <p:set>
                                      <p:cBhvr>
                                        <p:cTn id="17" fill="hold"/>
                                        <p:tgtEl>
                                          <p:spTgt spid="608"/>
                                        </p:tgtEl>
                                        <p:attrNameLst>
                                          <p:attrName>style.visibility</p:attrName>
                                        </p:attrNameLst>
                                      </p:cBhvr>
                                      <p:to>
                                        <p:strVal val="visible"/>
                                      </p:to>
                                    </p:set>
                                    <p:animEffect transition="in" filter="wipe(up)">
                                      <p:cBhvr>
                                        <p:cTn id="18" dur="500"/>
                                        <p:tgtEl>
                                          <p:spTgt spid="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 grpId="0" animBg="1" advAuto="0"/>
      <p:bldP spid="607" grpId="0" animBg="1" advAuto="0"/>
      <p:bldP spid="608"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Rectangle 7"/>
          <p:cNvSpPr/>
          <p:nvPr/>
        </p:nvSpPr>
        <p:spPr>
          <a:xfrm>
            <a:off x="0" y="716294"/>
            <a:ext cx="24384000"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611" name="TextBox 3"/>
          <p:cNvSpPr txBox="1"/>
          <p:nvPr/>
        </p:nvSpPr>
        <p:spPr>
          <a:xfrm>
            <a:off x="5522259" y="577258"/>
            <a:ext cx="12443013" cy="17795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90000"/>
              </a:lnSpc>
              <a:defRPr sz="8800">
                <a:latin typeface="Canela Text Bold"/>
                <a:ea typeface="Canela Text Bold"/>
                <a:cs typeface="Canela Text Bold"/>
                <a:sym typeface="Canela Text Bold"/>
              </a:defRPr>
            </a:lvl1pPr>
          </a:lstStyle>
          <a:p>
            <a:r>
              <a:t>REFERENCES</a:t>
            </a:r>
          </a:p>
        </p:txBody>
      </p:sp>
      <p:pic>
        <p:nvPicPr>
          <p:cNvPr id="612" name="Picture 5" descr="Picture 5"/>
          <p:cNvPicPr>
            <a:picLocks noChangeAspect="1"/>
          </p:cNvPicPr>
          <p:nvPr/>
        </p:nvPicPr>
        <p:blipFill>
          <a:blip r:embed="rId2"/>
          <a:stretch>
            <a:fillRect/>
          </a:stretch>
        </p:blipFill>
        <p:spPr>
          <a:xfrm>
            <a:off x="740840" y="2922495"/>
            <a:ext cx="11698000" cy="8493578"/>
          </a:xfrm>
          <a:prstGeom prst="rect">
            <a:avLst/>
          </a:prstGeom>
          <a:ln>
            <a:solidFill>
              <a:srgbClr val="000000"/>
            </a:solidFill>
          </a:ln>
        </p:spPr>
      </p:pic>
      <p:sp>
        <p:nvSpPr>
          <p:cNvPr id="613" name="TextBox 6"/>
          <p:cNvSpPr txBox="1"/>
          <p:nvPr/>
        </p:nvSpPr>
        <p:spPr>
          <a:xfrm>
            <a:off x="13554637" y="2539126"/>
            <a:ext cx="8821271" cy="102397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90000"/>
              </a:lnSpc>
              <a:defRPr sz="2800">
                <a:latin typeface="Canela Text Regular"/>
                <a:ea typeface="Canela Text Regular"/>
                <a:cs typeface="Canela Text Regular"/>
                <a:sym typeface="Canela Text Regular"/>
              </a:defRPr>
            </a:pPr>
            <a:r>
              <a:t>For EM Algorithm:</a:t>
            </a:r>
          </a:p>
          <a:p>
            <a:pPr marL="342900" indent="-342900" algn="ctr">
              <a:lnSpc>
                <a:spcPct val="90000"/>
              </a:lnSpc>
              <a:buSzPct val="100000"/>
              <a:buFont typeface="Arial"/>
              <a:buChar char="•"/>
              <a:defRPr sz="2800">
                <a:latin typeface="Canela Text Regular"/>
                <a:ea typeface="Canela Text Regular"/>
                <a:cs typeface="Canela Text Regular"/>
                <a:sym typeface="Canela Text Regular"/>
              </a:defRPr>
            </a:pPr>
            <a:r>
              <a:rPr u="sng">
                <a:solidFill>
                  <a:srgbClr val="0000FF"/>
                </a:solidFill>
                <a:uFill>
                  <a:solidFill>
                    <a:srgbClr val="0000FF"/>
                  </a:solidFill>
                </a:uFill>
                <a:hlinkClick r:id="rId3"/>
              </a:rPr>
              <a:t>https://onlinelibrary.wiley.com/doi/book/10.1002/9780470191613</a:t>
            </a:r>
          </a:p>
          <a:p>
            <a:pPr marL="342900" indent="-342900" algn="ctr">
              <a:lnSpc>
                <a:spcPct val="90000"/>
              </a:lnSpc>
              <a:buSzPct val="100000"/>
              <a:buFont typeface="Arial"/>
              <a:buChar char="•"/>
              <a:defRPr sz="2800">
                <a:latin typeface="Canela Text Regular"/>
                <a:ea typeface="Canela Text Regular"/>
                <a:cs typeface="Canela Text Regular"/>
                <a:sym typeface="Canela Text Regular"/>
              </a:defRPr>
            </a:pPr>
            <a:endParaRPr u="sng">
              <a:solidFill>
                <a:srgbClr val="0000FF"/>
              </a:solidFill>
              <a:uFill>
                <a:solidFill>
                  <a:srgbClr val="0000FF"/>
                </a:solidFill>
              </a:uFill>
              <a:hlinkClick r:id="rId3"/>
            </a:endParaRPr>
          </a:p>
          <a:p>
            <a:pPr>
              <a:lnSpc>
                <a:spcPct val="90000"/>
              </a:lnSpc>
              <a:defRPr sz="2800">
                <a:latin typeface="Canela Text Regular"/>
                <a:ea typeface="Canela Text Regular"/>
                <a:cs typeface="Canela Text Regular"/>
                <a:sym typeface="Canela Text Regular"/>
              </a:defRPr>
            </a:pPr>
            <a:r>
              <a:t>For Mixture Distributions:</a:t>
            </a:r>
          </a:p>
          <a:p>
            <a:pPr marL="342900" indent="-342900">
              <a:lnSpc>
                <a:spcPct val="90000"/>
              </a:lnSpc>
              <a:buSzPct val="100000"/>
              <a:buFont typeface="Arial"/>
              <a:buChar char="•"/>
              <a:defRPr sz="2800">
                <a:latin typeface="Canela Text Regular"/>
                <a:ea typeface="Canela Text Regular"/>
                <a:cs typeface="Canela Text Regular"/>
                <a:sym typeface="Canela Text Regular"/>
              </a:defRPr>
            </a:pPr>
            <a:r>
              <a:rPr u="sng">
                <a:solidFill>
                  <a:srgbClr val="0000FF"/>
                </a:solidFill>
                <a:uFill>
                  <a:solidFill>
                    <a:srgbClr val="0000FF"/>
                  </a:solidFill>
                </a:uFill>
                <a:hlinkClick r:id="rId4"/>
              </a:rPr>
              <a:t>https://medium.com/@smallfishbigsea/an-explanation-of-discretized-logistic-mixture-likelihood-bdfe531751f0#:~:text=Mixture%20of%20Distributions&amp;text=A%20mixture%20of%20distriction%20is,power%20by%20introducing%20more%20parameters</a:t>
            </a:r>
            <a:r>
              <a:t>.</a:t>
            </a:r>
          </a:p>
          <a:p>
            <a:pPr>
              <a:lnSpc>
                <a:spcPct val="90000"/>
              </a:lnSpc>
              <a:defRPr sz="2800">
                <a:latin typeface="Canela Text Regular"/>
                <a:ea typeface="Canela Text Regular"/>
                <a:cs typeface="Canela Text Regular"/>
                <a:sym typeface="Canela Text Regular"/>
              </a:defRPr>
            </a:pPr>
            <a:endParaRPr/>
          </a:p>
          <a:p>
            <a:pPr>
              <a:lnSpc>
                <a:spcPct val="90000"/>
              </a:lnSpc>
              <a:defRPr sz="2800">
                <a:latin typeface="Canela Text Regular"/>
                <a:ea typeface="Canela Text Regular"/>
                <a:cs typeface="Canela Text Regular"/>
                <a:sym typeface="Canela Text Regular"/>
              </a:defRPr>
            </a:pPr>
            <a:r>
              <a:t>For Lognormal Distributions:</a:t>
            </a:r>
          </a:p>
          <a:p>
            <a:pPr marL="342900" indent="-342900">
              <a:lnSpc>
                <a:spcPct val="90000"/>
              </a:lnSpc>
              <a:buSzPct val="100000"/>
              <a:buFont typeface="Arial"/>
              <a:buChar char="•"/>
              <a:defRPr sz="2800">
                <a:latin typeface="Canela Text Regular"/>
                <a:ea typeface="Canela Text Regular"/>
                <a:cs typeface="Canela Text Regular"/>
                <a:sym typeface="Canela Text Regular"/>
              </a:defRPr>
            </a:pPr>
            <a:r>
              <a:rPr u="sng">
                <a:solidFill>
                  <a:srgbClr val="0000FF"/>
                </a:solidFill>
                <a:uFill>
                  <a:solidFill>
                    <a:srgbClr val="0000FF"/>
                  </a:solidFill>
                </a:uFill>
                <a:hlinkClick r:id="rId5"/>
              </a:rPr>
              <a:t>https://www.sciencedirect.com/science/article/abs/pii/S2211692318300663</a:t>
            </a:r>
          </a:p>
          <a:p>
            <a:pPr>
              <a:lnSpc>
                <a:spcPct val="90000"/>
              </a:lnSpc>
              <a:defRPr sz="2800">
                <a:latin typeface="Canela Text Regular"/>
                <a:ea typeface="Canela Text Regular"/>
                <a:cs typeface="Canela Text Regular"/>
                <a:sym typeface="Canela Text Regular"/>
              </a:defRPr>
            </a:pPr>
            <a:endParaRPr u="sng">
              <a:solidFill>
                <a:srgbClr val="0000FF"/>
              </a:solidFill>
              <a:uFill>
                <a:solidFill>
                  <a:srgbClr val="0000FF"/>
                </a:solidFill>
              </a:uFill>
              <a:hlinkClick r:id="rId5"/>
            </a:endParaRPr>
          </a:p>
          <a:p>
            <a:pPr algn="ctr">
              <a:lnSpc>
                <a:spcPct val="90000"/>
              </a:lnSpc>
              <a:defRPr sz="2800">
                <a:latin typeface="Canela Text Regular"/>
                <a:ea typeface="Canela Text Regular"/>
                <a:cs typeface="Canela Text Regular"/>
                <a:sym typeface="Canela Text Regular"/>
              </a:defRPr>
            </a:pPr>
            <a:endParaRPr u="sng">
              <a:solidFill>
                <a:srgbClr val="0000FF"/>
              </a:solidFill>
              <a:uFill>
                <a:solidFill>
                  <a:srgbClr val="0000FF"/>
                </a:solidFill>
              </a:uFill>
              <a:hlinkClick r:id="rId5"/>
            </a:endParaRPr>
          </a:p>
          <a:p>
            <a:pPr marL="342900" indent="-342900" algn="ctr">
              <a:lnSpc>
                <a:spcPct val="90000"/>
              </a:lnSpc>
              <a:buSzPct val="100000"/>
              <a:buFont typeface="Arial"/>
              <a:buChar char="•"/>
              <a:defRPr sz="2800">
                <a:latin typeface="Canela Text Regular"/>
                <a:ea typeface="Canela Text Regular"/>
                <a:cs typeface="Canela Text Regular"/>
                <a:sym typeface="Canela Text Regular"/>
              </a:defRPr>
            </a:pPr>
            <a:endParaRPr u="sng">
              <a:solidFill>
                <a:srgbClr val="0000FF"/>
              </a:solidFill>
              <a:uFill>
                <a:solidFill>
                  <a:srgbClr val="0000FF"/>
                </a:solidFill>
              </a:uFill>
              <a:hlinkClick r:id="rId5"/>
            </a:endParaRPr>
          </a:p>
          <a:p>
            <a:pPr marL="342900" indent="-342900" algn="ctr">
              <a:lnSpc>
                <a:spcPct val="90000"/>
              </a:lnSpc>
              <a:buSzPct val="100000"/>
              <a:buFont typeface="Arial"/>
              <a:buChar char="•"/>
              <a:defRPr sz="2800">
                <a:latin typeface="Canela Text Regular"/>
                <a:ea typeface="Canela Text Regular"/>
                <a:cs typeface="Canela Text Regular"/>
                <a:sym typeface="Canela Text Regular"/>
              </a:defRPr>
            </a:pPr>
            <a:endParaRPr u="sng">
              <a:solidFill>
                <a:srgbClr val="0000FF"/>
              </a:solidFill>
              <a:uFill>
                <a:solidFill>
                  <a:srgbClr val="0000FF"/>
                </a:solidFill>
              </a:uFill>
              <a:hlinkClick r:id="rId5"/>
            </a:endParaRPr>
          </a:p>
          <a:p>
            <a:pPr marL="342900" indent="-342900" algn="ctr">
              <a:lnSpc>
                <a:spcPct val="90000"/>
              </a:lnSpc>
              <a:buSzPct val="100000"/>
              <a:buFont typeface="Arial"/>
              <a:buChar char="•"/>
              <a:defRPr sz="2800">
                <a:latin typeface="Canela Text Regular"/>
                <a:ea typeface="Canela Text Regular"/>
                <a:cs typeface="Canela Text Regular"/>
                <a:sym typeface="Canela Text Regular"/>
              </a:defRPr>
            </a:pPr>
            <a:endParaRPr u="sng">
              <a:solidFill>
                <a:srgbClr val="0000FF"/>
              </a:solidFill>
              <a:uFill>
                <a:solidFill>
                  <a:srgbClr val="0000FF"/>
                </a:solidFill>
              </a:uFill>
              <a:hlinkClick r:id="rId5"/>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610"/>
                                        </p:tgtEl>
                                        <p:attrNameLst>
                                          <p:attrName>style.visibility</p:attrName>
                                        </p:attrNameLst>
                                      </p:cBhvr>
                                      <p:to>
                                        <p:strVal val="visible"/>
                                      </p:to>
                                    </p:set>
                                    <p:anim calcmode="lin" valueType="num">
                                      <p:cBhvr>
                                        <p:cTn id="7" dur="500" fill="hold"/>
                                        <p:tgtEl>
                                          <p:spTgt spid="610"/>
                                        </p:tgtEl>
                                        <p:attrNameLst>
                                          <p:attrName>ppt_x</p:attrName>
                                        </p:attrNameLst>
                                      </p:cBhvr>
                                      <p:tavLst>
                                        <p:tav tm="0">
                                          <p:val>
                                            <p:strVal val="#ppt_x"/>
                                          </p:val>
                                        </p:tav>
                                        <p:tav tm="100000">
                                          <p:val>
                                            <p:strVal val="#ppt_x"/>
                                          </p:val>
                                        </p:tav>
                                      </p:tavLst>
                                    </p:anim>
                                    <p:anim calcmode="lin" valueType="num">
                                      <p:cBhvr>
                                        <p:cTn id="8" dur="500" fill="hold"/>
                                        <p:tgtEl>
                                          <p:spTgt spid="6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iterate>
                                    <p:tmAbs val="0"/>
                                  </p:iterate>
                                  <p:childTnLst>
                                    <p:set>
                                      <p:cBhvr>
                                        <p:cTn id="11" fill="hold"/>
                                        <p:tgtEl>
                                          <p:spTgt spid="611"/>
                                        </p:tgtEl>
                                        <p:attrNameLst>
                                          <p:attrName>style.visibility</p:attrName>
                                        </p:attrNameLst>
                                      </p:cBhvr>
                                      <p:to>
                                        <p:strVal val="visible"/>
                                      </p:to>
                                    </p:set>
                                    <p:animEffect transition="in" filter="wipe(left)">
                                      <p:cBhvr>
                                        <p:cTn id="12" dur="500"/>
                                        <p:tgtEl>
                                          <p:spTgt spid="61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iterate>
                                    <p:tmAbs val="0"/>
                                  </p:iterate>
                                  <p:childTnLst>
                                    <p:set>
                                      <p:cBhvr>
                                        <p:cTn id="16" fill="hold"/>
                                        <p:tgtEl>
                                          <p:spTgt spid="612"/>
                                        </p:tgtEl>
                                        <p:attrNameLst>
                                          <p:attrName>style.visibility</p:attrName>
                                        </p:attrNameLst>
                                      </p:cBhvr>
                                      <p:to>
                                        <p:strVal val="visible"/>
                                      </p:to>
                                    </p:set>
                                    <p:animEffect transition="in" filter="box(out)">
                                      <p:cBhvr>
                                        <p:cTn id="17" dur="2000"/>
                                        <p:tgtEl>
                                          <p:spTgt spid="6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iterate>
                                    <p:tmAbs val="0"/>
                                  </p:iterate>
                                  <p:childTnLst>
                                    <p:set>
                                      <p:cBhvr>
                                        <p:cTn id="21" fill="hold"/>
                                        <p:tgtEl>
                                          <p:spTgt spid="613"/>
                                        </p:tgtEl>
                                        <p:attrNameLst>
                                          <p:attrName>style.visibility</p:attrName>
                                        </p:attrNameLst>
                                      </p:cBhvr>
                                      <p:to>
                                        <p:strVal val="visible"/>
                                      </p:to>
                                    </p:set>
                                    <p:animEffect transition="in" filter="wipe(down)">
                                      <p:cBhvr>
                                        <p:cTn id="22" dur="500"/>
                                        <p:tgtEl>
                                          <p:spTgt spid="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 grpId="0" animBg="1" advAuto="0"/>
      <p:bldP spid="611" grpId="0" animBg="1" advAuto="0"/>
      <p:bldP spid="612" grpId="0" animBg="1" advAuto="0"/>
      <p:bldP spid="613"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Thank you!"/>
          <p:cNvSpPr txBox="1">
            <a:spLocks noGrp="1"/>
          </p:cNvSpPr>
          <p:nvPr>
            <p:ph type="body" sz="half" idx="1"/>
          </p:nvPr>
        </p:nvSpPr>
        <p:spPr>
          <a:xfrm>
            <a:off x="281353" y="3699119"/>
            <a:ext cx="21945601" cy="4270376"/>
          </a:xfrm>
          <a:prstGeom prst="rect">
            <a:avLst/>
          </a:prstGeom>
        </p:spPr>
        <p:txBody>
          <a:bodyPr anchor="b"/>
          <a:lstStyle>
            <a:lvl1pPr defTabSz="2365248">
              <a:lnSpc>
                <a:spcPct val="80000"/>
              </a:lnSpc>
              <a:defRPr sz="21700" spc="0">
                <a:solidFill>
                  <a:srgbClr val="FFFFFF"/>
                </a:solidFill>
                <a:latin typeface="Canela Bold"/>
                <a:ea typeface="Canela Bold"/>
                <a:cs typeface="Canela Bold"/>
                <a:sym typeface="Canela Bold"/>
              </a:defRPr>
            </a:lvl1pPr>
          </a:lstStyle>
          <a:p>
            <a:r>
              <a:t>Thank you!</a:t>
            </a:r>
          </a:p>
        </p:txBody>
      </p:sp>
      <p:sp>
        <p:nvSpPr>
          <p:cNvPr id="616" name="Text Placeholder 1"/>
          <p:cNvSpPr txBox="1"/>
          <p:nvPr/>
        </p:nvSpPr>
        <p:spPr>
          <a:xfrm>
            <a:off x="4587508" y="4978522"/>
            <a:ext cx="14794524" cy="1711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defTabSz="577850">
              <a:defRPr sz="8400" spc="-70"/>
            </a:lvl1pPr>
          </a:lstStyle>
          <a:p>
            <a:r>
              <a:t>THANK YOU !</a:t>
            </a:r>
          </a:p>
        </p:txBody>
      </p:sp>
      <p:sp>
        <p:nvSpPr>
          <p:cNvPr id="617" name="Rectangle 4"/>
          <p:cNvSpPr/>
          <p:nvPr/>
        </p:nvSpPr>
        <p:spPr>
          <a:xfrm>
            <a:off x="0" y="716294"/>
            <a:ext cx="24384000"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618" name="Rectangle 4"/>
          <p:cNvSpPr/>
          <p:nvPr/>
        </p:nvSpPr>
        <p:spPr>
          <a:xfrm>
            <a:off x="0" y="10951486"/>
            <a:ext cx="24384001" cy="1691635"/>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617"/>
                                        </p:tgtEl>
                                        <p:attrNameLst>
                                          <p:attrName>style.visibility</p:attrName>
                                        </p:attrNameLst>
                                      </p:cBhvr>
                                      <p:to>
                                        <p:strVal val="visible"/>
                                      </p:to>
                                    </p:set>
                                    <p:anim calcmode="lin" valueType="num">
                                      <p:cBhvr>
                                        <p:cTn id="7" dur="500" fill="hold"/>
                                        <p:tgtEl>
                                          <p:spTgt spid="617"/>
                                        </p:tgtEl>
                                        <p:attrNameLst>
                                          <p:attrName>ppt_x</p:attrName>
                                        </p:attrNameLst>
                                      </p:cBhvr>
                                      <p:tavLst>
                                        <p:tav tm="0">
                                          <p:val>
                                            <p:strVal val="#ppt_x"/>
                                          </p:val>
                                        </p:tav>
                                        <p:tav tm="100000">
                                          <p:val>
                                            <p:strVal val="#ppt_x"/>
                                          </p:val>
                                        </p:tav>
                                      </p:tavLst>
                                    </p:anim>
                                    <p:anim calcmode="lin" valueType="num">
                                      <p:cBhvr>
                                        <p:cTn id="8" dur="500" fill="hold"/>
                                        <p:tgtEl>
                                          <p:spTgt spid="6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iterate>
                                    <p:tmAbs val="0"/>
                                  </p:iterate>
                                  <p:childTnLst>
                                    <p:set>
                                      <p:cBhvr>
                                        <p:cTn id="12" fill="hold"/>
                                        <p:tgtEl>
                                          <p:spTgt spid="618"/>
                                        </p:tgtEl>
                                        <p:attrNameLst>
                                          <p:attrName>style.visibility</p:attrName>
                                        </p:attrNameLst>
                                      </p:cBhvr>
                                      <p:to>
                                        <p:strVal val="visible"/>
                                      </p:to>
                                    </p:set>
                                    <p:anim calcmode="lin" valueType="num">
                                      <p:cBhvr>
                                        <p:cTn id="13" dur="500" fill="hold"/>
                                        <p:tgtEl>
                                          <p:spTgt spid="618"/>
                                        </p:tgtEl>
                                        <p:attrNameLst>
                                          <p:attrName>ppt_x</p:attrName>
                                        </p:attrNameLst>
                                      </p:cBhvr>
                                      <p:tavLst>
                                        <p:tav tm="0">
                                          <p:val>
                                            <p:strVal val="#ppt_x"/>
                                          </p:val>
                                        </p:tav>
                                        <p:tav tm="100000">
                                          <p:val>
                                            <p:strVal val="#ppt_x"/>
                                          </p:val>
                                        </p:tav>
                                      </p:tavLst>
                                    </p:anim>
                                    <p:anim calcmode="lin" valueType="num">
                                      <p:cBhvr>
                                        <p:cTn id="14" dur="500" fill="hold"/>
                                        <p:tgtEl>
                                          <p:spTgt spid="6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 grpId="0" animBg="1" advAuto="0"/>
      <p:bldP spid="618"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 name="Image" descr="Image"/>
          <p:cNvPicPr>
            <a:picLocks noChangeAspect="1"/>
          </p:cNvPicPr>
          <p:nvPr/>
        </p:nvPicPr>
        <p:blipFill>
          <a:blip r:embed="rId2"/>
          <a:stretch>
            <a:fillRect/>
          </a:stretch>
        </p:blipFill>
        <p:spPr>
          <a:xfrm rot="1161083">
            <a:off x="19005604" y="3756231"/>
            <a:ext cx="3251201" cy="2451101"/>
          </a:xfrm>
          <a:prstGeom prst="rect">
            <a:avLst/>
          </a:prstGeom>
          <a:ln w="12700">
            <a:miter lim="400000"/>
          </a:ln>
        </p:spPr>
      </p:pic>
      <p:pic>
        <p:nvPicPr>
          <p:cNvPr id="276" name="Image" descr="Image"/>
          <p:cNvPicPr>
            <a:picLocks noChangeAspect="1"/>
          </p:cNvPicPr>
          <p:nvPr/>
        </p:nvPicPr>
        <p:blipFill>
          <a:blip r:embed="rId3"/>
          <a:stretch>
            <a:fillRect/>
          </a:stretch>
        </p:blipFill>
        <p:spPr>
          <a:xfrm>
            <a:off x="20162347" y="6244012"/>
            <a:ext cx="2117483" cy="1596384"/>
          </a:xfrm>
          <a:prstGeom prst="rect">
            <a:avLst/>
          </a:prstGeom>
          <a:ln w="12700">
            <a:miter lim="400000"/>
          </a:ln>
        </p:spPr>
      </p:pic>
      <p:sp>
        <p:nvSpPr>
          <p:cNvPr id="277" name="Rectangle 1"/>
          <p:cNvSpPr/>
          <p:nvPr/>
        </p:nvSpPr>
        <p:spPr>
          <a:xfrm>
            <a:off x="0" y="490810"/>
            <a:ext cx="24384000" cy="1691635"/>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278" name="Fitting Procedure"/>
          <p:cNvSpPr txBox="1">
            <a:spLocks noGrp="1"/>
          </p:cNvSpPr>
          <p:nvPr>
            <p:ph type="title"/>
          </p:nvPr>
        </p:nvSpPr>
        <p:spPr>
          <a:xfrm>
            <a:off x="1219200" y="473027"/>
            <a:ext cx="21945600" cy="1727201"/>
          </a:xfrm>
          <a:prstGeom prst="rect">
            <a:avLst/>
          </a:prstGeom>
        </p:spPr>
        <p:txBody>
          <a:bodyPr/>
          <a:lstStyle>
            <a:lvl1pPr>
              <a:defRPr spc="-100"/>
            </a:lvl1pPr>
          </a:lstStyle>
          <a:p>
            <a:r>
              <a:t>Objective</a:t>
            </a:r>
          </a:p>
        </p:txBody>
      </p:sp>
      <p:sp>
        <p:nvSpPr>
          <p:cNvPr id="279" name="To Study Motor Insurance Claims and investigate its underlying distribution(s)"/>
          <p:cNvSpPr/>
          <p:nvPr/>
        </p:nvSpPr>
        <p:spPr>
          <a:xfrm>
            <a:off x="3837297" y="5554001"/>
            <a:ext cx="16709406" cy="2607998"/>
          </a:xfrm>
          <a:prstGeom prst="roundRect">
            <a:avLst>
              <a:gd name="adj" fmla="val 7304"/>
            </a:avLst>
          </a:prstGeom>
          <a:solidFill>
            <a:srgbClr val="F2B3C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defRPr sz="5700">
                <a:latin typeface="Canela Deck Bold"/>
                <a:ea typeface="Canela Deck Bold"/>
                <a:cs typeface="Canela Deck Bold"/>
                <a:sym typeface="Canela Deck Bold"/>
              </a:defRPr>
            </a:lvl1pPr>
          </a:lstStyle>
          <a:p>
            <a:r>
              <a:rPr dirty="0"/>
              <a:t>To Study Motor Insurance Claims and investigate its underlying distribution(s)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Rectangle 1"/>
          <p:cNvSpPr/>
          <p:nvPr/>
        </p:nvSpPr>
        <p:spPr>
          <a:xfrm>
            <a:off x="0" y="467365"/>
            <a:ext cx="24384000"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282" name="As per 2018,…"/>
          <p:cNvSpPr txBox="1"/>
          <p:nvPr/>
        </p:nvSpPr>
        <p:spPr>
          <a:xfrm>
            <a:off x="19203987" y="2747613"/>
            <a:ext cx="5121276" cy="3831337"/>
          </a:xfrm>
          <a:prstGeom prst="rect">
            <a:avLst/>
          </a:prstGeom>
          <a:solidFill>
            <a:srgbClr val="D09FA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defTabSz="1130300">
              <a:defRPr sz="3200">
                <a:solidFill>
                  <a:srgbClr val="FFFFFF"/>
                </a:solidFill>
                <a:latin typeface="Graphik"/>
                <a:ea typeface="Graphik"/>
                <a:cs typeface="Graphik"/>
                <a:sym typeface="Graphik"/>
              </a:defRPr>
            </a:pPr>
            <a:r>
              <a:t>As per 2018,</a:t>
            </a:r>
            <a:endParaRPr>
              <a:latin typeface="Canela Text Regular"/>
              <a:ea typeface="Canela Text Regular"/>
              <a:cs typeface="Canela Text Regular"/>
              <a:sym typeface="Canela Text Regular"/>
            </a:endParaRPr>
          </a:p>
          <a:p>
            <a:pPr algn="ctr" defTabSz="1130300">
              <a:defRPr sz="3200">
                <a:solidFill>
                  <a:srgbClr val="FFFFFF"/>
                </a:solidFill>
                <a:latin typeface="Graphik"/>
                <a:ea typeface="Graphik"/>
                <a:cs typeface="Graphik"/>
                <a:sym typeface="Graphik"/>
              </a:defRPr>
            </a:pPr>
            <a:r>
              <a:t>Motor Insurance was the best performing non-life insurance segment in India with gross direct premiums of INR 59,246.11 crore.</a:t>
            </a:r>
          </a:p>
        </p:txBody>
      </p:sp>
      <p:pic>
        <p:nvPicPr>
          <p:cNvPr id="283" name="Image" descr="Image"/>
          <p:cNvPicPr>
            <a:picLocks noChangeAspect="1"/>
          </p:cNvPicPr>
          <p:nvPr/>
        </p:nvPicPr>
        <p:blipFill>
          <a:blip r:embed="rId2"/>
          <a:stretch>
            <a:fillRect/>
          </a:stretch>
        </p:blipFill>
        <p:spPr>
          <a:xfrm>
            <a:off x="11072813" y="9713913"/>
            <a:ext cx="1530351" cy="1428751"/>
          </a:xfrm>
          <a:prstGeom prst="rect">
            <a:avLst/>
          </a:prstGeom>
          <a:ln w="12700">
            <a:miter lim="400000"/>
          </a:ln>
        </p:spPr>
      </p:pic>
      <p:pic>
        <p:nvPicPr>
          <p:cNvPr id="284" name="Image" descr="Image"/>
          <p:cNvPicPr>
            <a:picLocks noChangeAspect="1"/>
          </p:cNvPicPr>
          <p:nvPr/>
        </p:nvPicPr>
        <p:blipFill>
          <a:blip r:embed="rId3"/>
          <a:stretch>
            <a:fillRect/>
          </a:stretch>
        </p:blipFill>
        <p:spPr>
          <a:xfrm>
            <a:off x="341313" y="9782175"/>
            <a:ext cx="1382713" cy="1292225"/>
          </a:xfrm>
          <a:prstGeom prst="rect">
            <a:avLst/>
          </a:prstGeom>
          <a:ln w="12700">
            <a:miter lim="400000"/>
          </a:ln>
        </p:spPr>
      </p:pic>
      <p:pic>
        <p:nvPicPr>
          <p:cNvPr id="285" name="Image" descr="Image"/>
          <p:cNvPicPr>
            <a:picLocks noChangeAspect="1"/>
          </p:cNvPicPr>
          <p:nvPr/>
        </p:nvPicPr>
        <p:blipFill>
          <a:blip r:embed="rId4"/>
          <a:stretch>
            <a:fillRect/>
          </a:stretch>
        </p:blipFill>
        <p:spPr>
          <a:xfrm>
            <a:off x="11072813" y="7340600"/>
            <a:ext cx="1530351" cy="1428750"/>
          </a:xfrm>
          <a:prstGeom prst="rect">
            <a:avLst/>
          </a:prstGeom>
          <a:ln w="12700">
            <a:miter lim="400000"/>
          </a:ln>
        </p:spPr>
      </p:pic>
      <p:pic>
        <p:nvPicPr>
          <p:cNvPr id="286" name="Image" descr="Image"/>
          <p:cNvPicPr>
            <a:picLocks noChangeAspect="1"/>
          </p:cNvPicPr>
          <p:nvPr/>
        </p:nvPicPr>
        <p:blipFill>
          <a:blip r:embed="rId5"/>
          <a:stretch>
            <a:fillRect/>
          </a:stretch>
        </p:blipFill>
        <p:spPr>
          <a:xfrm>
            <a:off x="203200" y="7280275"/>
            <a:ext cx="1658939" cy="1550988"/>
          </a:xfrm>
          <a:prstGeom prst="rect">
            <a:avLst/>
          </a:prstGeom>
          <a:ln w="12700">
            <a:miter lim="400000"/>
          </a:ln>
        </p:spPr>
      </p:pic>
      <p:sp>
        <p:nvSpPr>
          <p:cNvPr id="287" name="Background"/>
          <p:cNvSpPr txBox="1">
            <a:spLocks noGrp="1"/>
          </p:cNvSpPr>
          <p:nvPr>
            <p:ph type="title"/>
          </p:nvPr>
        </p:nvSpPr>
        <p:spPr>
          <a:xfrm>
            <a:off x="1219200" y="608171"/>
            <a:ext cx="21945600" cy="1727201"/>
          </a:xfrm>
          <a:prstGeom prst="rect">
            <a:avLst/>
          </a:prstGeom>
        </p:spPr>
        <p:txBody>
          <a:bodyPr/>
          <a:lstStyle>
            <a:lvl1pPr>
              <a:defRPr spc="-100"/>
            </a:lvl1pPr>
          </a:lstStyle>
          <a:p>
            <a:r>
              <a:t>Background</a:t>
            </a:r>
          </a:p>
        </p:txBody>
      </p:sp>
      <p:sp>
        <p:nvSpPr>
          <p:cNvPr id="288" name="Why Insurance? Why Motor Insurance?"/>
          <p:cNvSpPr txBox="1"/>
          <p:nvPr/>
        </p:nvSpPr>
        <p:spPr>
          <a:xfrm>
            <a:off x="8371865" y="2811129"/>
            <a:ext cx="7640270" cy="681863"/>
          </a:xfrm>
          <a:prstGeom prst="rect">
            <a:avLst/>
          </a:prstGeom>
          <a:solidFill>
            <a:srgbClr val="FF849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90000"/>
              </a:lnSpc>
              <a:defRPr sz="3100">
                <a:latin typeface="Canela Text Bold"/>
                <a:ea typeface="Canela Text Bold"/>
                <a:cs typeface="Canela Text Bold"/>
                <a:sym typeface="Canela Text Bold"/>
              </a:defRPr>
            </a:lvl1pPr>
          </a:lstStyle>
          <a:p>
            <a:r>
              <a:t>Why Insurance? Why Motor Insurance?</a:t>
            </a:r>
          </a:p>
        </p:txBody>
      </p:sp>
      <p:sp>
        <p:nvSpPr>
          <p:cNvPr id="289" name="According to the Indian insurance regulator, the motor insurance business reported a growth rate of 8.91% to take a share of 38.08% of the total general insurance business in India in 2018-19."/>
          <p:cNvSpPr txBox="1"/>
          <p:nvPr/>
        </p:nvSpPr>
        <p:spPr>
          <a:xfrm>
            <a:off x="12988924" y="4296848"/>
            <a:ext cx="6015040" cy="2228292"/>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90000"/>
              </a:lnSpc>
              <a:defRPr>
                <a:latin typeface="Canela Text Regular"/>
                <a:ea typeface="Canela Text Regular"/>
                <a:cs typeface="Canela Text Regular"/>
                <a:sym typeface="Canela Text Regular"/>
              </a:defRPr>
            </a:lvl1pPr>
          </a:lstStyle>
          <a:p>
            <a:r>
              <a:rPr dirty="0"/>
              <a:t>According to the Indian insurance regulator, the motor insurance business reported a growth rate of 8.91% to take a share of 38.08% of the total general insurance business in India in 2018-19. </a:t>
            </a:r>
          </a:p>
        </p:txBody>
      </p:sp>
      <p:sp>
        <p:nvSpPr>
          <p:cNvPr id="290" name="Rounded Rectangle"/>
          <p:cNvSpPr/>
          <p:nvPr/>
        </p:nvSpPr>
        <p:spPr>
          <a:xfrm>
            <a:off x="6535738" y="8001000"/>
            <a:ext cx="5349876" cy="1701800"/>
          </a:xfrm>
          <a:prstGeom prst="roundRect">
            <a:avLst>
              <a:gd name="adj" fmla="val 8208"/>
            </a:avLst>
          </a:prstGeom>
          <a:ln w="25400">
            <a:solidFill>
              <a:srgbClr val="000000"/>
            </a:solidFill>
            <a:miter lim="400000"/>
          </a:ln>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291" name="Legal Requirement"/>
          <p:cNvSpPr txBox="1"/>
          <p:nvPr/>
        </p:nvSpPr>
        <p:spPr>
          <a:xfrm>
            <a:off x="1420946" y="8273516"/>
            <a:ext cx="3770046" cy="1156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90000"/>
              </a:lnSpc>
              <a:defRPr>
                <a:latin typeface="Canela Text Regular"/>
                <a:ea typeface="Canela Text Regular"/>
                <a:cs typeface="Canela Text Regular"/>
                <a:sym typeface="Canela Text Regular"/>
              </a:defRPr>
            </a:pPr>
            <a:br/>
            <a:r>
              <a:rPr sz="3400"/>
              <a:t>Legal</a:t>
            </a:r>
            <a:r>
              <a:t> </a:t>
            </a:r>
            <a:r>
              <a:rPr sz="3400"/>
              <a:t>Requirement</a:t>
            </a:r>
          </a:p>
        </p:txBody>
      </p:sp>
      <p:sp>
        <p:nvSpPr>
          <p:cNvPr id="292" name="Insurance industry plays a crucial role in"/>
          <p:cNvSpPr txBox="1"/>
          <p:nvPr/>
        </p:nvSpPr>
        <p:spPr>
          <a:xfrm>
            <a:off x="2584126" y="6990493"/>
            <a:ext cx="5679136" cy="58115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nSpc>
                <a:spcPct val="90000"/>
              </a:lnSpc>
              <a:defRPr>
                <a:latin typeface="Canela Text Regular"/>
                <a:ea typeface="Canela Text Regular"/>
                <a:cs typeface="Canela Text Regular"/>
                <a:sym typeface="Canela Text Regular"/>
              </a:defRPr>
            </a:lvl1pPr>
          </a:lstStyle>
          <a:p>
            <a:r>
              <a:t>Insurance industry plays a crucial role in</a:t>
            </a:r>
          </a:p>
        </p:txBody>
      </p:sp>
      <p:sp>
        <p:nvSpPr>
          <p:cNvPr id="293" name="Rounded Rectangle"/>
          <p:cNvSpPr/>
          <p:nvPr/>
        </p:nvSpPr>
        <p:spPr>
          <a:xfrm>
            <a:off x="631825" y="8001000"/>
            <a:ext cx="5349875" cy="1701800"/>
          </a:xfrm>
          <a:prstGeom prst="roundRect">
            <a:avLst>
              <a:gd name="adj" fmla="val 8208"/>
            </a:avLst>
          </a:prstGeom>
          <a:ln w="25400">
            <a:solidFill>
              <a:srgbClr val="000000"/>
            </a:solidFill>
            <a:miter lim="400000"/>
          </a:ln>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294" name="Financial Protection"/>
          <p:cNvSpPr txBox="1"/>
          <p:nvPr/>
        </p:nvSpPr>
        <p:spPr>
          <a:xfrm>
            <a:off x="6891109" y="8273516"/>
            <a:ext cx="4099383" cy="1156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90000"/>
              </a:lnSpc>
              <a:defRPr>
                <a:latin typeface="Canela Text Regular"/>
                <a:ea typeface="Canela Text Regular"/>
                <a:cs typeface="Canela Text Regular"/>
                <a:sym typeface="Canela Text Regular"/>
              </a:defRPr>
            </a:pPr>
            <a:br/>
            <a:r>
              <a:rPr sz="3400"/>
              <a:t>Financial Protection</a:t>
            </a:r>
          </a:p>
        </p:txBody>
      </p:sp>
      <p:sp>
        <p:nvSpPr>
          <p:cNvPr id="295" name="Medical Coverage"/>
          <p:cNvSpPr txBox="1"/>
          <p:nvPr/>
        </p:nvSpPr>
        <p:spPr>
          <a:xfrm>
            <a:off x="1020959" y="10577773"/>
            <a:ext cx="3661970" cy="1156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90000"/>
              </a:lnSpc>
              <a:defRPr>
                <a:latin typeface="Canela Text Regular"/>
                <a:ea typeface="Canela Text Regular"/>
                <a:cs typeface="Canela Text Regular"/>
                <a:sym typeface="Canela Text Regular"/>
              </a:defRPr>
            </a:pPr>
            <a:br/>
            <a:r>
              <a:rPr sz="3400"/>
              <a:t>Medical Coverage</a:t>
            </a:r>
          </a:p>
        </p:txBody>
      </p:sp>
      <p:sp>
        <p:nvSpPr>
          <p:cNvPr id="296" name="Rounded Rectangle"/>
          <p:cNvSpPr/>
          <p:nvPr/>
        </p:nvSpPr>
        <p:spPr>
          <a:xfrm>
            <a:off x="747712" y="10306050"/>
            <a:ext cx="5349876" cy="1701800"/>
          </a:xfrm>
          <a:prstGeom prst="roundRect">
            <a:avLst>
              <a:gd name="adj" fmla="val 8208"/>
            </a:avLst>
          </a:prstGeom>
          <a:ln w="25400">
            <a:solidFill>
              <a:srgbClr val="000000"/>
            </a:solidFill>
            <a:miter lim="400000"/>
          </a:ln>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297" name="Rounded Rectangle"/>
          <p:cNvSpPr/>
          <p:nvPr/>
        </p:nvSpPr>
        <p:spPr>
          <a:xfrm>
            <a:off x="6523038" y="10306050"/>
            <a:ext cx="5349876" cy="1701800"/>
          </a:xfrm>
          <a:prstGeom prst="roundRect">
            <a:avLst>
              <a:gd name="adj" fmla="val 8208"/>
            </a:avLst>
          </a:prstGeom>
          <a:ln w="25400">
            <a:solidFill>
              <a:srgbClr val="000000"/>
            </a:solidFill>
            <a:miter lim="400000"/>
          </a:ln>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298" name="Asset Protection"/>
          <p:cNvSpPr txBox="1"/>
          <p:nvPr/>
        </p:nvSpPr>
        <p:spPr>
          <a:xfrm>
            <a:off x="7234117" y="10577773"/>
            <a:ext cx="3370505" cy="1156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lnSpc>
                <a:spcPct val="90000"/>
              </a:lnSpc>
              <a:defRPr>
                <a:latin typeface="Canela Text Regular"/>
                <a:ea typeface="Canela Text Regular"/>
                <a:cs typeface="Canela Text Regular"/>
                <a:sym typeface="Canela Text Regular"/>
              </a:defRPr>
            </a:pPr>
            <a:br/>
            <a:r>
              <a:rPr sz="3400"/>
              <a:t>Asset Protection</a:t>
            </a:r>
          </a:p>
        </p:txBody>
      </p:sp>
      <p:pic>
        <p:nvPicPr>
          <p:cNvPr id="299" name="Image" descr="Image"/>
          <p:cNvPicPr>
            <a:picLocks noChangeAspect="1"/>
          </p:cNvPicPr>
          <p:nvPr/>
        </p:nvPicPr>
        <p:blipFill>
          <a:blip r:embed="rId6"/>
          <a:stretch>
            <a:fillRect/>
          </a:stretch>
        </p:blipFill>
        <p:spPr>
          <a:xfrm>
            <a:off x="12952413" y="6851650"/>
            <a:ext cx="8864601" cy="6637339"/>
          </a:xfrm>
          <a:prstGeom prst="rect">
            <a:avLst/>
          </a:prstGeom>
          <a:ln w="25400">
            <a:solidFill>
              <a:srgbClr val="000000"/>
            </a:solidFill>
            <a:miter lim="400000"/>
          </a:ln>
        </p:spPr>
      </p:pic>
      <p:sp>
        <p:nvSpPr>
          <p:cNvPr id="300" name="Research in this field can contribute…"/>
          <p:cNvSpPr txBox="1"/>
          <p:nvPr/>
        </p:nvSpPr>
        <p:spPr>
          <a:xfrm>
            <a:off x="2146852" y="4610407"/>
            <a:ext cx="7434470" cy="1099788"/>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ctr">
              <a:lnSpc>
                <a:spcPct val="90000"/>
              </a:lnSpc>
              <a:defRPr>
                <a:latin typeface="Canela Text Regular"/>
                <a:ea typeface="Canela Text Regular"/>
                <a:cs typeface="Canela Text Regular"/>
                <a:sym typeface="Canela Text Regular"/>
              </a:defRPr>
            </a:pPr>
            <a:r>
              <a:rPr dirty="0"/>
              <a:t>Research in this field can contribute </a:t>
            </a:r>
          </a:p>
          <a:p>
            <a:pPr algn="ctr">
              <a:lnSpc>
                <a:spcPct val="90000"/>
              </a:lnSpc>
              <a:defRPr>
                <a:latin typeface="Canela Text Regular"/>
                <a:ea typeface="Canela Text Regular"/>
                <a:cs typeface="Canela Text Regular"/>
                <a:sym typeface="Canela Text Regular"/>
              </a:defRPr>
            </a:pPr>
            <a:r>
              <a:rPr dirty="0"/>
              <a:t>to a better understanding of risk management, </a:t>
            </a:r>
          </a:p>
          <a:p>
            <a:pPr algn="ctr">
              <a:lnSpc>
                <a:spcPct val="90000"/>
              </a:lnSpc>
              <a:defRPr>
                <a:latin typeface="Canela Text Regular"/>
                <a:ea typeface="Canela Text Regular"/>
                <a:cs typeface="Canela Text Regular"/>
                <a:sym typeface="Canela Text Regular"/>
              </a:defRPr>
            </a:pPr>
            <a:r>
              <a:rPr dirty="0"/>
              <a:t>financial stability, and economic resilience.</a:t>
            </a:r>
          </a:p>
        </p:txBody>
      </p:sp>
      <p:sp>
        <p:nvSpPr>
          <p:cNvPr id="301" name="Rounded Rectangle"/>
          <p:cNvSpPr/>
          <p:nvPr/>
        </p:nvSpPr>
        <p:spPr>
          <a:xfrm>
            <a:off x="1914525" y="3981450"/>
            <a:ext cx="8455025" cy="2151064"/>
          </a:xfrm>
          <a:prstGeom prst="roundRect">
            <a:avLst>
              <a:gd name="adj" fmla="val 8852"/>
            </a:avLst>
          </a:prstGeom>
          <a:ln w="25400">
            <a:solidFill>
              <a:srgbClr val="000000"/>
            </a:solidFill>
            <a:miter lim="400000"/>
          </a:ln>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281"/>
                                        </p:tgtEl>
                                        <p:attrNameLst>
                                          <p:attrName>style.visibility</p:attrName>
                                        </p:attrNameLst>
                                      </p:cBhvr>
                                      <p:to>
                                        <p:strVal val="visible"/>
                                      </p:to>
                                    </p:set>
                                    <p:anim calcmode="lin" valueType="num">
                                      <p:cBhvr>
                                        <p:cTn id="7" dur="500" fill="hold"/>
                                        <p:tgtEl>
                                          <p:spTgt spid="281"/>
                                        </p:tgtEl>
                                        <p:attrNameLst>
                                          <p:attrName>ppt_x</p:attrName>
                                        </p:attrNameLst>
                                      </p:cBhvr>
                                      <p:tavLst>
                                        <p:tav tm="0">
                                          <p:val>
                                            <p:strVal val="0-#ppt_w/2"/>
                                          </p:val>
                                        </p:tav>
                                        <p:tav tm="100000">
                                          <p:val>
                                            <p:strVal val="#ppt_x"/>
                                          </p:val>
                                        </p:tav>
                                      </p:tavLst>
                                    </p:anim>
                                    <p:anim calcmode="lin" valueType="num">
                                      <p:cBhvr>
                                        <p:cTn id="8" dur="500" fill="hold"/>
                                        <p:tgtEl>
                                          <p:spTgt spid="28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287"/>
                                        </p:tgtEl>
                                        <p:attrNameLst>
                                          <p:attrName>style.visibility</p:attrName>
                                        </p:attrNameLst>
                                      </p:cBhvr>
                                      <p:to>
                                        <p:strVal val="visible"/>
                                      </p:to>
                                    </p:set>
                                    <p:anim calcmode="lin" valueType="num">
                                      <p:cBhvr>
                                        <p:cTn id="12" dur="500" fill="hold"/>
                                        <p:tgtEl>
                                          <p:spTgt spid="287"/>
                                        </p:tgtEl>
                                        <p:attrNameLst>
                                          <p:attrName>ppt_x</p:attrName>
                                        </p:attrNameLst>
                                      </p:cBhvr>
                                      <p:tavLst>
                                        <p:tav tm="0">
                                          <p:val>
                                            <p:strVal val="0-#ppt_w/2"/>
                                          </p:val>
                                        </p:tav>
                                        <p:tav tm="100000">
                                          <p:val>
                                            <p:strVal val="#ppt_x"/>
                                          </p:val>
                                        </p:tav>
                                      </p:tavLst>
                                    </p:anim>
                                    <p:anim calcmode="lin" valueType="num">
                                      <p:cBhvr>
                                        <p:cTn id="13" dur="500" fill="hold"/>
                                        <p:tgtEl>
                                          <p:spTgt spid="28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iterate>
                                    <p:tmAbs val="0"/>
                                  </p:iterate>
                                  <p:childTnLst>
                                    <p:set>
                                      <p:cBhvr>
                                        <p:cTn id="16" fill="hold"/>
                                        <p:tgtEl>
                                          <p:spTgt spid="288"/>
                                        </p:tgtEl>
                                        <p:attrNameLst>
                                          <p:attrName>style.visibility</p:attrName>
                                        </p:attrNameLst>
                                      </p:cBhvr>
                                      <p:to>
                                        <p:strVal val="visible"/>
                                      </p:to>
                                    </p:set>
                                    <p:animEffect transition="in" filter="wipe(left)">
                                      <p:cBhvr>
                                        <p:cTn id="17" dur="500"/>
                                        <p:tgtEl>
                                          <p:spTgt spid="288"/>
                                        </p:tgtEl>
                                      </p:cBhvr>
                                    </p:animEffect>
                                  </p:childTnLst>
                                </p:cTn>
                              </p:par>
                            </p:childTnLst>
                          </p:cTn>
                        </p:par>
                        <p:par>
                          <p:cTn id="18" fill="hold">
                            <p:stCondLst>
                              <p:cond delay="1500"/>
                            </p:stCondLst>
                            <p:childTnLst>
                              <p:par>
                                <p:cTn id="19" presetID="10" presetClass="entr" fill="hold" grpId="0" nodeType="afterEffect">
                                  <p:stCondLst>
                                    <p:cond delay="0"/>
                                  </p:stCondLst>
                                  <p:iterate>
                                    <p:tmAbs val="0"/>
                                  </p:iterate>
                                  <p:childTnLst>
                                    <p:set>
                                      <p:cBhvr>
                                        <p:cTn id="20" fill="hold"/>
                                        <p:tgtEl>
                                          <p:spTgt spid="301"/>
                                        </p:tgtEl>
                                        <p:attrNameLst>
                                          <p:attrName>style.visibility</p:attrName>
                                        </p:attrNameLst>
                                      </p:cBhvr>
                                      <p:to>
                                        <p:strVal val="visible"/>
                                      </p:to>
                                    </p:set>
                                    <p:animEffect transition="in" filter="fade">
                                      <p:cBhvr>
                                        <p:cTn id="21" dur="500"/>
                                        <p:tgtEl>
                                          <p:spTgt spid="301"/>
                                        </p:tgtEl>
                                      </p:cBhvr>
                                    </p:animEffect>
                                  </p:childTnLst>
                                </p:cTn>
                              </p:par>
                            </p:childTnLst>
                          </p:cTn>
                        </p:par>
                        <p:par>
                          <p:cTn id="22" fill="hold">
                            <p:stCondLst>
                              <p:cond delay="2000"/>
                            </p:stCondLst>
                            <p:childTnLst>
                              <p:par>
                                <p:cTn id="23" presetID="22" presetClass="entr" presetSubtype="8" fill="hold" grpId="0" nodeType="afterEffect">
                                  <p:stCondLst>
                                    <p:cond delay="0"/>
                                  </p:stCondLst>
                                  <p:iterate>
                                    <p:tmAbs val="0"/>
                                  </p:iterate>
                                  <p:childTnLst>
                                    <p:set>
                                      <p:cBhvr>
                                        <p:cTn id="24" fill="hold"/>
                                        <p:tgtEl>
                                          <p:spTgt spid="292"/>
                                        </p:tgtEl>
                                        <p:attrNameLst>
                                          <p:attrName>style.visibility</p:attrName>
                                        </p:attrNameLst>
                                      </p:cBhvr>
                                      <p:to>
                                        <p:strVal val="visible"/>
                                      </p:to>
                                    </p:set>
                                    <p:animEffect transition="in" filter="wipe(left)">
                                      <p:cBhvr>
                                        <p:cTn id="25" dur="500"/>
                                        <p:tgtEl>
                                          <p:spTgt spid="292"/>
                                        </p:tgtEl>
                                      </p:cBhvr>
                                    </p:animEffect>
                                  </p:childTnLst>
                                </p:cTn>
                              </p:par>
                            </p:childTnLst>
                          </p:cTn>
                        </p:par>
                        <p:par>
                          <p:cTn id="26" fill="hold">
                            <p:stCondLst>
                              <p:cond delay="2500"/>
                            </p:stCondLst>
                            <p:childTnLst>
                              <p:par>
                                <p:cTn id="27" presetID="10" presetClass="entr" fill="hold" grpId="0" nodeType="afterEffect">
                                  <p:stCondLst>
                                    <p:cond delay="0"/>
                                  </p:stCondLst>
                                  <p:iterate>
                                    <p:tmAbs val="0"/>
                                  </p:iterate>
                                  <p:childTnLst>
                                    <p:set>
                                      <p:cBhvr>
                                        <p:cTn id="28" fill="hold"/>
                                        <p:tgtEl>
                                          <p:spTgt spid="300"/>
                                        </p:tgtEl>
                                        <p:attrNameLst>
                                          <p:attrName>style.visibility</p:attrName>
                                        </p:attrNameLst>
                                      </p:cBhvr>
                                      <p:to>
                                        <p:strVal val="visible"/>
                                      </p:to>
                                    </p:set>
                                    <p:animEffect transition="in" filter="fade">
                                      <p:cBhvr>
                                        <p:cTn id="29" dur="100"/>
                                        <p:tgtEl>
                                          <p:spTgt spid="30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iterate>
                                    <p:tmAbs val="0"/>
                                  </p:iterate>
                                  <p:childTnLst>
                                    <p:set>
                                      <p:cBhvr>
                                        <p:cTn id="33" fill="hold"/>
                                        <p:tgtEl>
                                          <p:spTgt spid="286"/>
                                        </p:tgtEl>
                                        <p:attrNameLst>
                                          <p:attrName>style.visibility</p:attrName>
                                        </p:attrNameLst>
                                      </p:cBhvr>
                                      <p:to>
                                        <p:strVal val="visible"/>
                                      </p:to>
                                    </p:set>
                                    <p:anim calcmode="lin" valueType="num">
                                      <p:cBhvr>
                                        <p:cTn id="34" dur="500" fill="hold"/>
                                        <p:tgtEl>
                                          <p:spTgt spid="286"/>
                                        </p:tgtEl>
                                        <p:attrNameLst>
                                          <p:attrName>ppt_x</p:attrName>
                                        </p:attrNameLst>
                                      </p:cBhvr>
                                      <p:tavLst>
                                        <p:tav tm="0">
                                          <p:val>
                                            <p:strVal val="#ppt_x"/>
                                          </p:val>
                                        </p:tav>
                                        <p:tav tm="100000">
                                          <p:val>
                                            <p:strVal val="#ppt_x"/>
                                          </p:val>
                                        </p:tav>
                                      </p:tavLst>
                                    </p:anim>
                                    <p:anim calcmode="lin" valueType="num">
                                      <p:cBhvr>
                                        <p:cTn id="35" dur="500" fill="hold"/>
                                        <p:tgtEl>
                                          <p:spTgt spid="286"/>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2" presetClass="entr" presetSubtype="8" fill="hold" grpId="0" nodeType="afterEffect">
                                  <p:stCondLst>
                                    <p:cond delay="0"/>
                                  </p:stCondLst>
                                  <p:iterate>
                                    <p:tmAbs val="0"/>
                                  </p:iterate>
                                  <p:childTnLst>
                                    <p:set>
                                      <p:cBhvr>
                                        <p:cTn id="38" fill="hold"/>
                                        <p:tgtEl>
                                          <p:spTgt spid="293"/>
                                        </p:tgtEl>
                                        <p:attrNameLst>
                                          <p:attrName>style.visibility</p:attrName>
                                        </p:attrNameLst>
                                      </p:cBhvr>
                                      <p:to>
                                        <p:strVal val="visible"/>
                                      </p:to>
                                    </p:set>
                                    <p:animEffect transition="in" filter="wipe(left)">
                                      <p:cBhvr>
                                        <p:cTn id="39" dur="10"/>
                                        <p:tgtEl>
                                          <p:spTgt spid="293"/>
                                        </p:tgtEl>
                                      </p:cBhvr>
                                    </p:animEffect>
                                  </p:childTnLst>
                                </p:cTn>
                              </p:par>
                            </p:childTnLst>
                          </p:cTn>
                        </p:par>
                        <p:par>
                          <p:cTn id="40" fill="hold">
                            <p:stCondLst>
                              <p:cond delay="510"/>
                            </p:stCondLst>
                            <p:childTnLst>
                              <p:par>
                                <p:cTn id="41" presetID="2" presetClass="entr" presetSubtype="4" fill="hold" grpId="0" nodeType="afterEffect">
                                  <p:stCondLst>
                                    <p:cond delay="0"/>
                                  </p:stCondLst>
                                  <p:iterate>
                                    <p:tmAbs val="0"/>
                                  </p:iterate>
                                  <p:childTnLst>
                                    <p:set>
                                      <p:cBhvr>
                                        <p:cTn id="42" fill="hold"/>
                                        <p:tgtEl>
                                          <p:spTgt spid="291"/>
                                        </p:tgtEl>
                                        <p:attrNameLst>
                                          <p:attrName>style.visibility</p:attrName>
                                        </p:attrNameLst>
                                      </p:cBhvr>
                                      <p:to>
                                        <p:strVal val="visible"/>
                                      </p:to>
                                    </p:set>
                                    <p:anim calcmode="lin" valueType="num">
                                      <p:cBhvr>
                                        <p:cTn id="43" dur="250" fill="hold"/>
                                        <p:tgtEl>
                                          <p:spTgt spid="291"/>
                                        </p:tgtEl>
                                        <p:attrNameLst>
                                          <p:attrName>ppt_x</p:attrName>
                                        </p:attrNameLst>
                                      </p:cBhvr>
                                      <p:tavLst>
                                        <p:tav tm="0">
                                          <p:val>
                                            <p:strVal val="#ppt_x"/>
                                          </p:val>
                                        </p:tav>
                                        <p:tav tm="100000">
                                          <p:val>
                                            <p:strVal val="#ppt_x"/>
                                          </p:val>
                                        </p:tav>
                                      </p:tavLst>
                                    </p:anim>
                                    <p:anim calcmode="lin" valueType="num">
                                      <p:cBhvr>
                                        <p:cTn id="44" dur="250" fill="hold"/>
                                        <p:tgtEl>
                                          <p:spTgt spid="29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iterate>
                                    <p:tmAbs val="0"/>
                                  </p:iterate>
                                  <p:childTnLst>
                                    <p:set>
                                      <p:cBhvr>
                                        <p:cTn id="48" fill="hold"/>
                                        <p:tgtEl>
                                          <p:spTgt spid="285"/>
                                        </p:tgtEl>
                                        <p:attrNameLst>
                                          <p:attrName>style.visibility</p:attrName>
                                        </p:attrNameLst>
                                      </p:cBhvr>
                                      <p:to>
                                        <p:strVal val="visible"/>
                                      </p:to>
                                    </p:set>
                                    <p:anim calcmode="lin" valueType="num">
                                      <p:cBhvr>
                                        <p:cTn id="49" dur="500" fill="hold"/>
                                        <p:tgtEl>
                                          <p:spTgt spid="285"/>
                                        </p:tgtEl>
                                        <p:attrNameLst>
                                          <p:attrName>ppt_x</p:attrName>
                                        </p:attrNameLst>
                                      </p:cBhvr>
                                      <p:tavLst>
                                        <p:tav tm="0">
                                          <p:val>
                                            <p:strVal val="#ppt_x"/>
                                          </p:val>
                                        </p:tav>
                                        <p:tav tm="100000">
                                          <p:val>
                                            <p:strVal val="#ppt_x"/>
                                          </p:val>
                                        </p:tav>
                                      </p:tavLst>
                                    </p:anim>
                                    <p:anim calcmode="lin" valueType="num">
                                      <p:cBhvr>
                                        <p:cTn id="50" dur="500" fill="hold"/>
                                        <p:tgtEl>
                                          <p:spTgt spid="285"/>
                                        </p:tgtEl>
                                        <p:attrNameLst>
                                          <p:attrName>ppt_y</p:attrName>
                                        </p:attrNameLst>
                                      </p:cBhvr>
                                      <p:tavLst>
                                        <p:tav tm="0">
                                          <p:val>
                                            <p:strVal val="1+#ppt_h/2"/>
                                          </p:val>
                                        </p:tav>
                                        <p:tav tm="100000">
                                          <p:val>
                                            <p:strVal val="#ppt_y"/>
                                          </p:val>
                                        </p:tav>
                                      </p:tavLst>
                                    </p:anim>
                                  </p:childTnLst>
                                </p:cTn>
                              </p:par>
                            </p:childTnLst>
                          </p:cTn>
                        </p:par>
                        <p:par>
                          <p:cTn id="51" fill="hold">
                            <p:stCondLst>
                              <p:cond delay="500"/>
                            </p:stCondLst>
                            <p:childTnLst>
                              <p:par>
                                <p:cTn id="52" presetID="2" presetClass="entr" presetSubtype="4" fill="hold" grpId="0" nodeType="afterEffect">
                                  <p:stCondLst>
                                    <p:cond delay="0"/>
                                  </p:stCondLst>
                                  <p:iterate>
                                    <p:tmAbs val="0"/>
                                  </p:iterate>
                                  <p:childTnLst>
                                    <p:set>
                                      <p:cBhvr>
                                        <p:cTn id="53" fill="hold"/>
                                        <p:tgtEl>
                                          <p:spTgt spid="290"/>
                                        </p:tgtEl>
                                        <p:attrNameLst>
                                          <p:attrName>style.visibility</p:attrName>
                                        </p:attrNameLst>
                                      </p:cBhvr>
                                      <p:to>
                                        <p:strVal val="visible"/>
                                      </p:to>
                                    </p:set>
                                    <p:anim calcmode="lin" valueType="num">
                                      <p:cBhvr>
                                        <p:cTn id="54" dur="10" fill="hold"/>
                                        <p:tgtEl>
                                          <p:spTgt spid="290"/>
                                        </p:tgtEl>
                                        <p:attrNameLst>
                                          <p:attrName>ppt_x</p:attrName>
                                        </p:attrNameLst>
                                      </p:cBhvr>
                                      <p:tavLst>
                                        <p:tav tm="0">
                                          <p:val>
                                            <p:strVal val="#ppt_x"/>
                                          </p:val>
                                        </p:tav>
                                        <p:tav tm="100000">
                                          <p:val>
                                            <p:strVal val="#ppt_x"/>
                                          </p:val>
                                        </p:tav>
                                      </p:tavLst>
                                    </p:anim>
                                    <p:anim calcmode="lin" valueType="num">
                                      <p:cBhvr>
                                        <p:cTn id="55" dur="10" fill="hold"/>
                                        <p:tgtEl>
                                          <p:spTgt spid="290"/>
                                        </p:tgtEl>
                                        <p:attrNameLst>
                                          <p:attrName>ppt_y</p:attrName>
                                        </p:attrNameLst>
                                      </p:cBhvr>
                                      <p:tavLst>
                                        <p:tav tm="0">
                                          <p:val>
                                            <p:strVal val="1+#ppt_h/2"/>
                                          </p:val>
                                        </p:tav>
                                        <p:tav tm="100000">
                                          <p:val>
                                            <p:strVal val="#ppt_y"/>
                                          </p:val>
                                        </p:tav>
                                      </p:tavLst>
                                    </p:anim>
                                  </p:childTnLst>
                                </p:cTn>
                              </p:par>
                            </p:childTnLst>
                          </p:cTn>
                        </p:par>
                        <p:par>
                          <p:cTn id="56" fill="hold">
                            <p:stCondLst>
                              <p:cond delay="510"/>
                            </p:stCondLst>
                            <p:childTnLst>
                              <p:par>
                                <p:cTn id="57" presetID="2" presetClass="entr" presetSubtype="4" fill="hold" grpId="0" nodeType="afterEffect">
                                  <p:stCondLst>
                                    <p:cond delay="0"/>
                                  </p:stCondLst>
                                  <p:iterate>
                                    <p:tmAbs val="0"/>
                                  </p:iterate>
                                  <p:childTnLst>
                                    <p:set>
                                      <p:cBhvr>
                                        <p:cTn id="58" fill="hold"/>
                                        <p:tgtEl>
                                          <p:spTgt spid="294"/>
                                        </p:tgtEl>
                                        <p:attrNameLst>
                                          <p:attrName>style.visibility</p:attrName>
                                        </p:attrNameLst>
                                      </p:cBhvr>
                                      <p:to>
                                        <p:strVal val="visible"/>
                                      </p:to>
                                    </p:set>
                                    <p:anim calcmode="lin" valueType="num">
                                      <p:cBhvr>
                                        <p:cTn id="59" dur="250" fill="hold"/>
                                        <p:tgtEl>
                                          <p:spTgt spid="294"/>
                                        </p:tgtEl>
                                        <p:attrNameLst>
                                          <p:attrName>ppt_x</p:attrName>
                                        </p:attrNameLst>
                                      </p:cBhvr>
                                      <p:tavLst>
                                        <p:tav tm="0">
                                          <p:val>
                                            <p:strVal val="#ppt_x"/>
                                          </p:val>
                                        </p:tav>
                                        <p:tav tm="100000">
                                          <p:val>
                                            <p:strVal val="#ppt_x"/>
                                          </p:val>
                                        </p:tav>
                                      </p:tavLst>
                                    </p:anim>
                                    <p:anim calcmode="lin" valueType="num">
                                      <p:cBhvr>
                                        <p:cTn id="60" dur="250" fill="hold"/>
                                        <p:tgtEl>
                                          <p:spTgt spid="294"/>
                                        </p:tgtEl>
                                        <p:attrNameLst>
                                          <p:attrName>ppt_y</p:attrName>
                                        </p:attrNameLst>
                                      </p:cBhvr>
                                      <p:tavLst>
                                        <p:tav tm="0">
                                          <p:val>
                                            <p:strVal val="1+#ppt_h/2"/>
                                          </p:val>
                                        </p:tav>
                                        <p:tav tm="100000">
                                          <p:val>
                                            <p:strVal val="#ppt_y"/>
                                          </p:val>
                                        </p:tav>
                                      </p:tavLst>
                                    </p:anim>
                                  </p:childTnLst>
                                </p:cTn>
                              </p:par>
                            </p:childTnLst>
                          </p:cTn>
                        </p:par>
                        <p:par>
                          <p:cTn id="61" fill="hold">
                            <p:stCondLst>
                              <p:cond delay="760"/>
                            </p:stCondLst>
                            <p:childTnLst>
                              <p:par>
                                <p:cTn id="62" presetID="2" presetClass="entr" presetSubtype="4" fill="hold" grpId="0" nodeType="afterEffect">
                                  <p:stCondLst>
                                    <p:cond delay="0"/>
                                  </p:stCondLst>
                                  <p:iterate>
                                    <p:tmAbs val="0"/>
                                  </p:iterate>
                                  <p:childTnLst>
                                    <p:set>
                                      <p:cBhvr>
                                        <p:cTn id="63" fill="hold"/>
                                        <p:tgtEl>
                                          <p:spTgt spid="284"/>
                                        </p:tgtEl>
                                        <p:attrNameLst>
                                          <p:attrName>style.visibility</p:attrName>
                                        </p:attrNameLst>
                                      </p:cBhvr>
                                      <p:to>
                                        <p:strVal val="visible"/>
                                      </p:to>
                                    </p:set>
                                    <p:anim calcmode="lin" valueType="num">
                                      <p:cBhvr>
                                        <p:cTn id="64" dur="500" fill="hold"/>
                                        <p:tgtEl>
                                          <p:spTgt spid="284"/>
                                        </p:tgtEl>
                                        <p:attrNameLst>
                                          <p:attrName>ppt_x</p:attrName>
                                        </p:attrNameLst>
                                      </p:cBhvr>
                                      <p:tavLst>
                                        <p:tav tm="0">
                                          <p:val>
                                            <p:strVal val="#ppt_x"/>
                                          </p:val>
                                        </p:tav>
                                        <p:tav tm="100000">
                                          <p:val>
                                            <p:strVal val="#ppt_x"/>
                                          </p:val>
                                        </p:tav>
                                      </p:tavLst>
                                    </p:anim>
                                    <p:anim calcmode="lin" valueType="num">
                                      <p:cBhvr>
                                        <p:cTn id="65" dur="500" fill="hold"/>
                                        <p:tgtEl>
                                          <p:spTgt spid="284"/>
                                        </p:tgtEl>
                                        <p:attrNameLst>
                                          <p:attrName>ppt_y</p:attrName>
                                        </p:attrNameLst>
                                      </p:cBhvr>
                                      <p:tavLst>
                                        <p:tav tm="0">
                                          <p:val>
                                            <p:strVal val="1+#ppt_h/2"/>
                                          </p:val>
                                        </p:tav>
                                        <p:tav tm="100000">
                                          <p:val>
                                            <p:strVal val="#ppt_y"/>
                                          </p:val>
                                        </p:tav>
                                      </p:tavLst>
                                    </p:anim>
                                  </p:childTnLst>
                                </p:cTn>
                              </p:par>
                            </p:childTnLst>
                          </p:cTn>
                        </p:par>
                        <p:par>
                          <p:cTn id="66" fill="hold">
                            <p:stCondLst>
                              <p:cond delay="1260"/>
                            </p:stCondLst>
                            <p:childTnLst>
                              <p:par>
                                <p:cTn id="67" presetID="2" presetClass="entr" presetSubtype="4" fill="hold" grpId="0" nodeType="afterEffect">
                                  <p:stCondLst>
                                    <p:cond delay="0"/>
                                  </p:stCondLst>
                                  <p:iterate>
                                    <p:tmAbs val="0"/>
                                  </p:iterate>
                                  <p:childTnLst>
                                    <p:set>
                                      <p:cBhvr>
                                        <p:cTn id="68" fill="hold"/>
                                        <p:tgtEl>
                                          <p:spTgt spid="296"/>
                                        </p:tgtEl>
                                        <p:attrNameLst>
                                          <p:attrName>style.visibility</p:attrName>
                                        </p:attrNameLst>
                                      </p:cBhvr>
                                      <p:to>
                                        <p:strVal val="visible"/>
                                      </p:to>
                                    </p:set>
                                    <p:anim calcmode="lin" valueType="num">
                                      <p:cBhvr>
                                        <p:cTn id="69" dur="10" fill="hold"/>
                                        <p:tgtEl>
                                          <p:spTgt spid="296"/>
                                        </p:tgtEl>
                                        <p:attrNameLst>
                                          <p:attrName>ppt_x</p:attrName>
                                        </p:attrNameLst>
                                      </p:cBhvr>
                                      <p:tavLst>
                                        <p:tav tm="0">
                                          <p:val>
                                            <p:strVal val="#ppt_x"/>
                                          </p:val>
                                        </p:tav>
                                        <p:tav tm="100000">
                                          <p:val>
                                            <p:strVal val="#ppt_x"/>
                                          </p:val>
                                        </p:tav>
                                      </p:tavLst>
                                    </p:anim>
                                    <p:anim calcmode="lin" valueType="num">
                                      <p:cBhvr>
                                        <p:cTn id="70" dur="10" fill="hold"/>
                                        <p:tgtEl>
                                          <p:spTgt spid="296"/>
                                        </p:tgtEl>
                                        <p:attrNameLst>
                                          <p:attrName>ppt_y</p:attrName>
                                        </p:attrNameLst>
                                      </p:cBhvr>
                                      <p:tavLst>
                                        <p:tav tm="0">
                                          <p:val>
                                            <p:strVal val="1+#ppt_h/2"/>
                                          </p:val>
                                        </p:tav>
                                        <p:tav tm="100000">
                                          <p:val>
                                            <p:strVal val="#ppt_y"/>
                                          </p:val>
                                        </p:tav>
                                      </p:tavLst>
                                    </p:anim>
                                  </p:childTnLst>
                                </p:cTn>
                              </p:par>
                            </p:childTnLst>
                          </p:cTn>
                        </p:par>
                        <p:par>
                          <p:cTn id="71" fill="hold">
                            <p:stCondLst>
                              <p:cond delay="1270"/>
                            </p:stCondLst>
                            <p:childTnLst>
                              <p:par>
                                <p:cTn id="72" presetID="10" presetClass="entr" fill="hold" grpId="0" nodeType="afterEffect">
                                  <p:stCondLst>
                                    <p:cond delay="0"/>
                                  </p:stCondLst>
                                  <p:iterate>
                                    <p:tmAbs val="0"/>
                                  </p:iterate>
                                  <p:childTnLst>
                                    <p:set>
                                      <p:cBhvr>
                                        <p:cTn id="73" fill="hold"/>
                                        <p:tgtEl>
                                          <p:spTgt spid="295"/>
                                        </p:tgtEl>
                                        <p:attrNameLst>
                                          <p:attrName>style.visibility</p:attrName>
                                        </p:attrNameLst>
                                      </p:cBhvr>
                                      <p:to>
                                        <p:strVal val="visible"/>
                                      </p:to>
                                    </p:set>
                                    <p:animEffect transition="in" filter="fade">
                                      <p:cBhvr>
                                        <p:cTn id="74" dur="250"/>
                                        <p:tgtEl>
                                          <p:spTgt spid="295"/>
                                        </p:tgtEl>
                                      </p:cBhvr>
                                    </p:animEffect>
                                  </p:childTnLst>
                                </p:cTn>
                              </p:par>
                            </p:childTnLst>
                          </p:cTn>
                        </p:par>
                        <p:par>
                          <p:cTn id="75" fill="hold">
                            <p:stCondLst>
                              <p:cond delay="1520"/>
                            </p:stCondLst>
                            <p:childTnLst>
                              <p:par>
                                <p:cTn id="76" presetID="2" presetClass="entr" presetSubtype="4" fill="hold" grpId="0" nodeType="afterEffect">
                                  <p:stCondLst>
                                    <p:cond delay="0"/>
                                  </p:stCondLst>
                                  <p:iterate>
                                    <p:tmAbs val="0"/>
                                  </p:iterate>
                                  <p:childTnLst>
                                    <p:set>
                                      <p:cBhvr>
                                        <p:cTn id="77" fill="hold"/>
                                        <p:tgtEl>
                                          <p:spTgt spid="283"/>
                                        </p:tgtEl>
                                        <p:attrNameLst>
                                          <p:attrName>style.visibility</p:attrName>
                                        </p:attrNameLst>
                                      </p:cBhvr>
                                      <p:to>
                                        <p:strVal val="visible"/>
                                      </p:to>
                                    </p:set>
                                    <p:anim calcmode="lin" valueType="num">
                                      <p:cBhvr>
                                        <p:cTn id="78" dur="500" fill="hold"/>
                                        <p:tgtEl>
                                          <p:spTgt spid="283"/>
                                        </p:tgtEl>
                                        <p:attrNameLst>
                                          <p:attrName>ppt_x</p:attrName>
                                        </p:attrNameLst>
                                      </p:cBhvr>
                                      <p:tavLst>
                                        <p:tav tm="0">
                                          <p:val>
                                            <p:strVal val="#ppt_x"/>
                                          </p:val>
                                        </p:tav>
                                        <p:tav tm="100000">
                                          <p:val>
                                            <p:strVal val="#ppt_x"/>
                                          </p:val>
                                        </p:tav>
                                      </p:tavLst>
                                    </p:anim>
                                    <p:anim calcmode="lin" valueType="num">
                                      <p:cBhvr>
                                        <p:cTn id="79" dur="500" fill="hold"/>
                                        <p:tgtEl>
                                          <p:spTgt spid="283"/>
                                        </p:tgtEl>
                                        <p:attrNameLst>
                                          <p:attrName>ppt_y</p:attrName>
                                        </p:attrNameLst>
                                      </p:cBhvr>
                                      <p:tavLst>
                                        <p:tav tm="0">
                                          <p:val>
                                            <p:strVal val="1+#ppt_h/2"/>
                                          </p:val>
                                        </p:tav>
                                        <p:tav tm="100000">
                                          <p:val>
                                            <p:strVal val="#ppt_y"/>
                                          </p:val>
                                        </p:tav>
                                      </p:tavLst>
                                    </p:anim>
                                  </p:childTnLst>
                                </p:cTn>
                              </p:par>
                            </p:childTnLst>
                          </p:cTn>
                        </p:par>
                        <p:par>
                          <p:cTn id="80" fill="hold">
                            <p:stCondLst>
                              <p:cond delay="2020"/>
                            </p:stCondLst>
                            <p:childTnLst>
                              <p:par>
                                <p:cTn id="81" presetID="2" presetClass="entr" presetSubtype="4" fill="hold" grpId="0" nodeType="afterEffect">
                                  <p:stCondLst>
                                    <p:cond delay="0"/>
                                  </p:stCondLst>
                                  <p:iterate>
                                    <p:tmAbs val="0"/>
                                  </p:iterate>
                                  <p:childTnLst>
                                    <p:set>
                                      <p:cBhvr>
                                        <p:cTn id="82" fill="hold"/>
                                        <p:tgtEl>
                                          <p:spTgt spid="297"/>
                                        </p:tgtEl>
                                        <p:attrNameLst>
                                          <p:attrName>style.visibility</p:attrName>
                                        </p:attrNameLst>
                                      </p:cBhvr>
                                      <p:to>
                                        <p:strVal val="visible"/>
                                      </p:to>
                                    </p:set>
                                    <p:anim calcmode="lin" valueType="num">
                                      <p:cBhvr>
                                        <p:cTn id="83" dur="10" fill="hold"/>
                                        <p:tgtEl>
                                          <p:spTgt spid="297"/>
                                        </p:tgtEl>
                                        <p:attrNameLst>
                                          <p:attrName>ppt_x</p:attrName>
                                        </p:attrNameLst>
                                      </p:cBhvr>
                                      <p:tavLst>
                                        <p:tav tm="0">
                                          <p:val>
                                            <p:strVal val="#ppt_x"/>
                                          </p:val>
                                        </p:tav>
                                        <p:tav tm="100000">
                                          <p:val>
                                            <p:strVal val="#ppt_x"/>
                                          </p:val>
                                        </p:tav>
                                      </p:tavLst>
                                    </p:anim>
                                    <p:anim calcmode="lin" valueType="num">
                                      <p:cBhvr>
                                        <p:cTn id="84" dur="10" fill="hold"/>
                                        <p:tgtEl>
                                          <p:spTgt spid="297"/>
                                        </p:tgtEl>
                                        <p:attrNameLst>
                                          <p:attrName>ppt_y</p:attrName>
                                        </p:attrNameLst>
                                      </p:cBhvr>
                                      <p:tavLst>
                                        <p:tav tm="0">
                                          <p:val>
                                            <p:strVal val="1+#ppt_h/2"/>
                                          </p:val>
                                        </p:tav>
                                        <p:tav tm="100000">
                                          <p:val>
                                            <p:strVal val="#ppt_y"/>
                                          </p:val>
                                        </p:tav>
                                      </p:tavLst>
                                    </p:anim>
                                  </p:childTnLst>
                                </p:cTn>
                              </p:par>
                            </p:childTnLst>
                          </p:cTn>
                        </p:par>
                        <p:par>
                          <p:cTn id="85" fill="hold">
                            <p:stCondLst>
                              <p:cond delay="2030"/>
                            </p:stCondLst>
                            <p:childTnLst>
                              <p:par>
                                <p:cTn id="86" presetID="10" presetClass="entr" fill="hold" grpId="0" nodeType="afterEffect">
                                  <p:stCondLst>
                                    <p:cond delay="0"/>
                                  </p:stCondLst>
                                  <p:iterate>
                                    <p:tmAbs val="0"/>
                                  </p:iterate>
                                  <p:childTnLst>
                                    <p:set>
                                      <p:cBhvr>
                                        <p:cTn id="87" fill="hold"/>
                                        <p:tgtEl>
                                          <p:spTgt spid="298"/>
                                        </p:tgtEl>
                                        <p:attrNameLst>
                                          <p:attrName>style.visibility</p:attrName>
                                        </p:attrNameLst>
                                      </p:cBhvr>
                                      <p:to>
                                        <p:strVal val="visible"/>
                                      </p:to>
                                    </p:set>
                                    <p:animEffect transition="in" filter="fade">
                                      <p:cBhvr>
                                        <p:cTn id="88" dur="250"/>
                                        <p:tgtEl>
                                          <p:spTgt spid="29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fill="hold" grpId="0" nodeType="clickEffect">
                                  <p:stCondLst>
                                    <p:cond delay="0"/>
                                  </p:stCondLst>
                                  <p:iterate>
                                    <p:tmAbs val="0"/>
                                  </p:iterate>
                                  <p:childTnLst>
                                    <p:set>
                                      <p:cBhvr>
                                        <p:cTn id="92" fill="hold"/>
                                        <p:tgtEl>
                                          <p:spTgt spid="289"/>
                                        </p:tgtEl>
                                        <p:attrNameLst>
                                          <p:attrName>style.visibility</p:attrName>
                                        </p:attrNameLst>
                                      </p:cBhvr>
                                      <p:to>
                                        <p:strVal val="visible"/>
                                      </p:to>
                                    </p:set>
                                    <p:animEffect transition="in" filter="fade">
                                      <p:cBhvr>
                                        <p:cTn id="93" dur="500"/>
                                        <p:tgtEl>
                                          <p:spTgt spid="289"/>
                                        </p:tgtEl>
                                      </p:cBhvr>
                                    </p:animEffect>
                                  </p:childTnLst>
                                </p:cTn>
                              </p:par>
                            </p:childTnLst>
                          </p:cTn>
                        </p:par>
                        <p:par>
                          <p:cTn id="94" fill="hold">
                            <p:stCondLst>
                              <p:cond delay="500"/>
                            </p:stCondLst>
                            <p:childTnLst>
                              <p:par>
                                <p:cTn id="95" presetID="1" presetClass="entr" presetSubtype="0" fill="hold" grpId="0" nodeType="afterEffect">
                                  <p:stCondLst>
                                    <p:cond delay="0"/>
                                  </p:stCondLst>
                                  <p:iterate>
                                    <p:tmAbs val="0"/>
                                  </p:iterate>
                                  <p:childTnLst>
                                    <p:set>
                                      <p:cBhvr>
                                        <p:cTn id="96" fill="hold"/>
                                        <p:tgtEl>
                                          <p:spTgt spid="282"/>
                                        </p:tgtEl>
                                        <p:attrNameLst>
                                          <p:attrName>style.visibility</p:attrName>
                                        </p:attrNameLst>
                                      </p:cBhvr>
                                      <p:to>
                                        <p:strVal val="visible"/>
                                      </p:to>
                                    </p:set>
                                  </p:childTnLst>
                                </p:cTn>
                              </p:par>
                            </p:childTnLst>
                          </p:cTn>
                        </p:par>
                        <p:par>
                          <p:cTn id="97" fill="hold">
                            <p:stCondLst>
                              <p:cond delay="500"/>
                            </p:stCondLst>
                            <p:childTnLst>
                              <p:par>
                                <p:cTn id="98" presetID="10" presetClass="entr" fill="hold" grpId="0" nodeType="afterEffect">
                                  <p:stCondLst>
                                    <p:cond delay="0"/>
                                  </p:stCondLst>
                                  <p:iterate>
                                    <p:tmAbs val="0"/>
                                  </p:iterate>
                                  <p:childTnLst>
                                    <p:set>
                                      <p:cBhvr>
                                        <p:cTn id="99" fill="hold"/>
                                        <p:tgtEl>
                                          <p:spTgt spid="299"/>
                                        </p:tgtEl>
                                        <p:attrNameLst>
                                          <p:attrName>style.visibility</p:attrName>
                                        </p:attrNameLst>
                                      </p:cBhvr>
                                      <p:to>
                                        <p:strVal val="visible"/>
                                      </p:to>
                                    </p:set>
                                    <p:animEffect transition="in" filter="fade">
                                      <p:cBhvr>
                                        <p:cTn id="100"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animBg="1" advAuto="0"/>
      <p:bldP spid="282" grpId="0" animBg="1" advAuto="0"/>
      <p:bldP spid="283" grpId="0" animBg="1" advAuto="0"/>
      <p:bldP spid="284" grpId="0" animBg="1" advAuto="0"/>
      <p:bldP spid="285" grpId="0" animBg="1" advAuto="0"/>
      <p:bldP spid="286" grpId="0" animBg="1" advAuto="0"/>
      <p:bldP spid="287" grpId="0" animBg="1" advAuto="0"/>
      <p:bldP spid="288" grpId="0" animBg="1" advAuto="0"/>
      <p:bldP spid="289" grpId="0" animBg="1" advAuto="0"/>
      <p:bldP spid="290" grpId="0" animBg="1" advAuto="0"/>
      <p:bldP spid="291" grpId="0" animBg="1" advAuto="0"/>
      <p:bldP spid="292" grpId="0" animBg="1" advAuto="0"/>
      <p:bldP spid="293" grpId="0" animBg="1" advAuto="0"/>
      <p:bldP spid="294" grpId="0" animBg="1" advAuto="0"/>
      <p:bldP spid="295" grpId="0" animBg="1" advAuto="0"/>
      <p:bldP spid="296" grpId="0" animBg="1" advAuto="0"/>
      <p:bldP spid="297" grpId="0" animBg="1" advAuto="0"/>
      <p:bldP spid="298" grpId="0" animBg="1" advAuto="0"/>
      <p:bldP spid="299" grpId="0" animBg="1" advAuto="0"/>
      <p:bldP spid="300" grpId="0" animBg="1" advAuto="0"/>
      <p:bldP spid="301"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Rectangle 2"/>
          <p:cNvSpPr/>
          <p:nvPr/>
        </p:nvSpPr>
        <p:spPr>
          <a:xfrm>
            <a:off x="0" y="467365"/>
            <a:ext cx="24384000"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304" name="What is a Mixture Distribution?"/>
          <p:cNvSpPr txBox="1">
            <a:spLocks noGrp="1"/>
          </p:cNvSpPr>
          <p:nvPr>
            <p:ph type="title"/>
          </p:nvPr>
        </p:nvSpPr>
        <p:spPr>
          <a:xfrm>
            <a:off x="1265238" y="504824"/>
            <a:ext cx="21945601" cy="1727201"/>
          </a:xfrm>
          <a:prstGeom prst="rect">
            <a:avLst/>
          </a:prstGeom>
        </p:spPr>
        <p:txBody>
          <a:bodyPr/>
          <a:lstStyle>
            <a:lvl1pPr>
              <a:defRPr spc="-100"/>
            </a:lvl1pPr>
          </a:lstStyle>
          <a:p>
            <a:r>
              <a:t>What is a Mixture Distribution?</a:t>
            </a:r>
          </a:p>
        </p:txBody>
      </p:sp>
      <p:grpSp>
        <p:nvGrpSpPr>
          <p:cNvPr id="307" name="Picture 4"/>
          <p:cNvGrpSpPr/>
          <p:nvPr/>
        </p:nvGrpSpPr>
        <p:grpSpPr>
          <a:xfrm>
            <a:off x="14211300" y="4533900"/>
            <a:ext cx="9312276" cy="4191001"/>
            <a:chOff x="0" y="0"/>
            <a:chExt cx="9312275" cy="4191000"/>
          </a:xfrm>
        </p:grpSpPr>
        <p:pic>
          <p:nvPicPr>
            <p:cNvPr id="305" name="Picture 4" descr="Picture 4"/>
            <p:cNvPicPr>
              <a:picLocks noChangeAspect="1"/>
            </p:cNvPicPr>
            <p:nvPr/>
          </p:nvPicPr>
          <p:blipFill>
            <a:blip r:embed="rId2"/>
            <a:stretch>
              <a:fillRect/>
            </a:stretch>
          </p:blipFill>
          <p:spPr>
            <a:xfrm>
              <a:off x="50794" y="50801"/>
              <a:ext cx="9210688" cy="4089399"/>
            </a:xfrm>
            <a:prstGeom prst="rect">
              <a:avLst/>
            </a:prstGeom>
            <a:ln w="12700" cap="flat">
              <a:noFill/>
              <a:miter lim="400000"/>
            </a:ln>
            <a:effectLst/>
          </p:spPr>
        </p:pic>
        <p:pic>
          <p:nvPicPr>
            <p:cNvPr id="306" name="Picture 4" descr="Picture 4"/>
            <p:cNvPicPr>
              <a:picLocks noChangeAspect="1"/>
            </p:cNvPicPr>
            <p:nvPr/>
          </p:nvPicPr>
          <p:blipFill>
            <a:blip r:embed="rId3"/>
            <a:stretch>
              <a:fillRect/>
            </a:stretch>
          </p:blipFill>
          <p:spPr>
            <a:xfrm>
              <a:off x="0" y="0"/>
              <a:ext cx="9312276" cy="4191001"/>
            </a:xfrm>
            <a:prstGeom prst="rect">
              <a:avLst/>
            </a:prstGeom>
            <a:ln w="12700" cap="flat">
              <a:noFill/>
              <a:miter lim="400000"/>
            </a:ln>
            <a:effectLst/>
          </p:spPr>
        </p:pic>
      </p:grpSp>
      <p:pic>
        <p:nvPicPr>
          <p:cNvPr id="308" name="Picture 27" descr="Picture 27"/>
          <p:cNvPicPr>
            <a:picLocks/>
          </p:cNvPicPr>
          <p:nvPr/>
        </p:nvPicPr>
        <p:blipFill>
          <a:blip r:embed="rId4"/>
          <a:stretch>
            <a:fillRect/>
          </a:stretch>
        </p:blipFill>
        <p:spPr>
          <a:xfrm>
            <a:off x="16022637" y="9274175"/>
            <a:ext cx="6537326" cy="4135438"/>
          </a:xfrm>
          <a:prstGeom prst="rect">
            <a:avLst/>
          </a:prstGeom>
          <a:ln w="12700">
            <a:miter lim="400000"/>
          </a:ln>
        </p:spPr>
      </p:pic>
      <p:sp>
        <p:nvSpPr>
          <p:cNvPr id="309" name="A mixture distribution is a statistical distribution that is composed of a mixture of two or more component distributions. Each component distribution is associated with a certain probability, and the overall probability distribution is a weighted sum (o"/>
          <p:cNvSpPr txBox="1"/>
          <p:nvPr/>
        </p:nvSpPr>
        <p:spPr>
          <a:xfrm>
            <a:off x="288925" y="2622994"/>
            <a:ext cx="23806150" cy="1316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825500">
              <a:spcBef>
                <a:spcPts val="1200"/>
              </a:spcBef>
              <a:defRPr sz="3200" spc="-100">
                <a:solidFill>
                  <a:srgbClr val="0F0F0F"/>
                </a:solidFill>
                <a:latin typeface="Canela Deck Regular"/>
                <a:ea typeface="Canela Deck Regular"/>
                <a:cs typeface="Canela Deck Regular"/>
                <a:sym typeface="Canela Deck Regular"/>
              </a:defRPr>
            </a:pPr>
            <a:r>
              <a:rPr dirty="0"/>
              <a:t>A mixture distribution is a statistical distribution that is composed of a mixture of two or more component distributions. Each component distribution is associated with a certain probability, and the overall probability distribution is a weighted sum (or mixture) of these components</a:t>
            </a:r>
            <a:r>
              <a:rPr sz="1800" dirty="0"/>
              <a:t>.</a:t>
            </a:r>
          </a:p>
        </p:txBody>
      </p:sp>
      <p:sp>
        <p:nvSpPr>
          <p:cNvPr id="310" name="Clustering…"/>
          <p:cNvSpPr txBox="1"/>
          <p:nvPr/>
        </p:nvSpPr>
        <p:spPr>
          <a:xfrm>
            <a:off x="1130300" y="11710302"/>
            <a:ext cx="2527300" cy="1404723"/>
          </a:xfrm>
          <a:prstGeom prst="rect">
            <a:avLst/>
          </a:prstGeom>
          <a:solidFill>
            <a:srgbClr val="C4D2ED"/>
          </a:solidFill>
          <a:ln w="254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lnSpc>
                <a:spcPct val="90000"/>
              </a:lnSpc>
            </a:pPr>
            <a:endParaRPr/>
          </a:p>
          <a:p>
            <a:pPr algn="ctr">
              <a:lnSpc>
                <a:spcPct val="90000"/>
              </a:lnSpc>
            </a:pPr>
            <a:r>
              <a:t>Clustering </a:t>
            </a:r>
          </a:p>
          <a:p>
            <a:pPr algn="ctr">
              <a:lnSpc>
                <a:spcPct val="90000"/>
              </a:lnSpc>
            </a:pPr>
            <a:r>
              <a:t>Density</a:t>
            </a:r>
          </a:p>
        </p:txBody>
      </p:sp>
      <p:sp>
        <p:nvSpPr>
          <p:cNvPr id="311" name="Time Series…"/>
          <p:cNvSpPr txBox="1"/>
          <p:nvPr/>
        </p:nvSpPr>
        <p:spPr>
          <a:xfrm>
            <a:off x="4498975" y="11710302"/>
            <a:ext cx="2527300" cy="1404723"/>
          </a:xfrm>
          <a:prstGeom prst="rect">
            <a:avLst/>
          </a:prstGeom>
          <a:solidFill>
            <a:srgbClr val="C4D2ED"/>
          </a:solidFill>
          <a:ln w="254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lnSpc>
                <a:spcPct val="90000"/>
              </a:lnSpc>
            </a:pPr>
            <a:endParaRPr/>
          </a:p>
          <a:p>
            <a:pPr algn="ctr">
              <a:lnSpc>
                <a:spcPct val="90000"/>
              </a:lnSpc>
            </a:pPr>
            <a:r>
              <a:t>Time Series</a:t>
            </a:r>
          </a:p>
          <a:p>
            <a:pPr algn="ctr">
              <a:lnSpc>
                <a:spcPct val="90000"/>
              </a:lnSpc>
            </a:pPr>
            <a:r>
              <a:t>Analysis</a:t>
            </a:r>
          </a:p>
        </p:txBody>
      </p:sp>
      <p:sp>
        <p:nvSpPr>
          <p:cNvPr id="312" name="Speech &amp; Audio…"/>
          <p:cNvSpPr txBox="1"/>
          <p:nvPr/>
        </p:nvSpPr>
        <p:spPr>
          <a:xfrm>
            <a:off x="7735888" y="11710302"/>
            <a:ext cx="2527301" cy="1404723"/>
          </a:xfrm>
          <a:prstGeom prst="rect">
            <a:avLst/>
          </a:prstGeom>
          <a:solidFill>
            <a:srgbClr val="C4D2ED"/>
          </a:solidFill>
          <a:ln w="254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lnSpc>
                <a:spcPct val="90000"/>
              </a:lnSpc>
            </a:pPr>
            <a:endParaRPr/>
          </a:p>
          <a:p>
            <a:pPr algn="ctr">
              <a:lnSpc>
                <a:spcPct val="90000"/>
              </a:lnSpc>
            </a:pPr>
            <a:r>
              <a:t>Speech &amp; Audio </a:t>
            </a:r>
          </a:p>
          <a:p>
            <a:pPr algn="ctr">
              <a:lnSpc>
                <a:spcPct val="90000"/>
              </a:lnSpc>
            </a:pPr>
            <a:r>
              <a:t>Processing</a:t>
            </a:r>
          </a:p>
        </p:txBody>
      </p:sp>
      <p:sp>
        <p:nvSpPr>
          <p:cNvPr id="313" name="Finance"/>
          <p:cNvSpPr txBox="1"/>
          <p:nvPr/>
        </p:nvSpPr>
        <p:spPr>
          <a:xfrm>
            <a:off x="10974388" y="11710302"/>
            <a:ext cx="2527301" cy="1404723"/>
          </a:xfrm>
          <a:prstGeom prst="rect">
            <a:avLst/>
          </a:prstGeom>
          <a:solidFill>
            <a:srgbClr val="C4D2ED"/>
          </a:solidFill>
          <a:ln w="254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lnSpc>
                <a:spcPct val="90000"/>
              </a:lnSpc>
            </a:pPr>
            <a:endParaRPr/>
          </a:p>
          <a:p>
            <a:pPr algn="ctr">
              <a:lnSpc>
                <a:spcPct val="90000"/>
              </a:lnSpc>
            </a:pPr>
            <a:r>
              <a:t>Finance</a:t>
            </a:r>
          </a:p>
        </p:txBody>
      </p:sp>
      <p:grpSp>
        <p:nvGrpSpPr>
          <p:cNvPr id="316" name="Common Domains"/>
          <p:cNvGrpSpPr/>
          <p:nvPr/>
        </p:nvGrpSpPr>
        <p:grpSpPr>
          <a:xfrm>
            <a:off x="4383087" y="9791700"/>
            <a:ext cx="5106988" cy="1270000"/>
            <a:chOff x="0" y="0"/>
            <a:chExt cx="5106987" cy="1270000"/>
          </a:xfrm>
        </p:grpSpPr>
        <p:sp>
          <p:nvSpPr>
            <p:cNvPr id="314" name="Rounded Rectangle"/>
            <p:cNvSpPr/>
            <p:nvPr/>
          </p:nvSpPr>
          <p:spPr>
            <a:xfrm>
              <a:off x="0" y="0"/>
              <a:ext cx="5106988" cy="1270000"/>
            </a:xfrm>
            <a:prstGeom prst="roundRect">
              <a:avLst>
                <a:gd name="adj" fmla="val 15000"/>
              </a:avLst>
            </a:prstGeom>
            <a:solidFill>
              <a:srgbClr val="FFFFFF"/>
            </a:solidFill>
            <a:ln w="25400" cap="flat">
              <a:solidFill>
                <a:schemeClr val="accent1"/>
              </a:solidFill>
              <a:prstDash val="solid"/>
              <a:round/>
            </a:ln>
            <a:effectLst/>
          </p:spPr>
          <p:txBody>
            <a:bodyPr wrap="square" lIns="50800" tIns="50800" rIns="50800" bIns="50800" numCol="1" anchor="ctr">
              <a:noAutofit/>
            </a:bodyPr>
            <a:lstStyle/>
            <a:p>
              <a:pPr algn="ctr">
                <a:lnSpc>
                  <a:spcPct val="90000"/>
                </a:lnSpc>
                <a:defRPr>
                  <a:latin typeface="Canela Text Regular"/>
                  <a:ea typeface="Canela Text Regular"/>
                  <a:cs typeface="Canela Text Regular"/>
                  <a:sym typeface="Canela Text Regular"/>
                </a:defRPr>
              </a:pPr>
              <a:endParaRPr/>
            </a:p>
          </p:txBody>
        </p:sp>
        <p:sp>
          <p:nvSpPr>
            <p:cNvPr id="315" name="Common Domains"/>
            <p:cNvSpPr txBox="1"/>
            <p:nvPr/>
          </p:nvSpPr>
          <p:spPr>
            <a:xfrm>
              <a:off x="68495" y="357124"/>
              <a:ext cx="4969997" cy="5557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a:lnSpc>
                  <a:spcPct val="90000"/>
                </a:lnSpc>
              </a:lvl1pPr>
            </a:lstStyle>
            <a:p>
              <a:r>
                <a:t>Common Domains</a:t>
              </a:r>
            </a:p>
          </p:txBody>
        </p:sp>
      </p:grpSp>
      <p:sp>
        <p:nvSpPr>
          <p:cNvPr id="317" name="Connection Line"/>
          <p:cNvSpPr/>
          <p:nvPr/>
        </p:nvSpPr>
        <p:spPr>
          <a:xfrm>
            <a:off x="3032140" y="10177478"/>
            <a:ext cx="1281099" cy="1281098"/>
          </a:xfrm>
          <a:custGeom>
            <a:avLst/>
            <a:gdLst/>
            <a:ahLst/>
            <a:cxnLst>
              <a:cxn ang="0">
                <a:pos x="wd2" y="hd2"/>
              </a:cxn>
              <a:cxn ang="5400000">
                <a:pos x="wd2" y="hd2"/>
              </a:cxn>
              <a:cxn ang="10800000">
                <a:pos x="wd2" y="hd2"/>
              </a:cxn>
              <a:cxn ang="16200000">
                <a:pos x="wd2" y="hd2"/>
              </a:cxn>
            </a:cxnLst>
            <a:rect l="0" t="0" r="r" b="b"/>
            <a:pathLst>
              <a:path w="20419" h="20419" extrusionOk="0">
                <a:moveTo>
                  <a:pt x="169" y="20419"/>
                </a:moveTo>
                <a:cubicBezTo>
                  <a:pt x="-1181" y="5569"/>
                  <a:pt x="5569" y="-1181"/>
                  <a:pt x="20419" y="169"/>
                </a:cubicBezTo>
              </a:path>
            </a:pathLst>
          </a:custGeom>
          <a:ln w="25400">
            <a:solidFill>
              <a:srgbClr val="000000"/>
            </a:solidFill>
          </a:ln>
        </p:spPr>
        <p:txBody>
          <a:bodyPr lIns="50800" tIns="50800" rIns="50800" bIns="50800"/>
          <a:lstStyle/>
          <a:p>
            <a:pPr>
              <a:defRPr>
                <a:latin typeface="Canela Text Regular"/>
                <a:ea typeface="Canela Text Regular"/>
                <a:cs typeface="Canela Text Regular"/>
                <a:sym typeface="Canela Text Regular"/>
              </a:defRPr>
            </a:pPr>
            <a:endParaRPr/>
          </a:p>
        </p:txBody>
      </p:sp>
      <p:sp>
        <p:nvSpPr>
          <p:cNvPr id="318" name="Line"/>
          <p:cNvSpPr/>
          <p:nvPr/>
        </p:nvSpPr>
        <p:spPr>
          <a:xfrm flipV="1">
            <a:off x="5846762" y="11101388"/>
            <a:ext cx="1" cy="363538"/>
          </a:xfrm>
          <a:prstGeom prst="line">
            <a:avLst/>
          </a:prstGeom>
          <a:ln w="25400">
            <a:solidFill>
              <a:srgbClr val="000000"/>
            </a:solidFill>
          </a:ln>
        </p:spPr>
        <p:txBody>
          <a:bodyPr lIns="45718" tIns="45718" rIns="45718" bIns="45718"/>
          <a:lstStyle/>
          <a:p>
            <a:endParaRPr/>
          </a:p>
        </p:txBody>
      </p:sp>
      <p:sp>
        <p:nvSpPr>
          <p:cNvPr id="319" name="Line"/>
          <p:cNvSpPr/>
          <p:nvPr/>
        </p:nvSpPr>
        <p:spPr>
          <a:xfrm flipV="1">
            <a:off x="8597900" y="11101388"/>
            <a:ext cx="0" cy="363538"/>
          </a:xfrm>
          <a:prstGeom prst="line">
            <a:avLst/>
          </a:prstGeom>
          <a:ln w="25400">
            <a:solidFill>
              <a:srgbClr val="000000"/>
            </a:solidFill>
          </a:ln>
        </p:spPr>
        <p:txBody>
          <a:bodyPr lIns="45718" tIns="45718" rIns="45718" bIns="45718"/>
          <a:lstStyle/>
          <a:p>
            <a:endParaRPr/>
          </a:p>
        </p:txBody>
      </p:sp>
      <p:sp>
        <p:nvSpPr>
          <p:cNvPr id="320" name="Connection Line"/>
          <p:cNvSpPr/>
          <p:nvPr/>
        </p:nvSpPr>
        <p:spPr>
          <a:xfrm>
            <a:off x="9559924" y="10142523"/>
            <a:ext cx="1509714" cy="1352566"/>
          </a:xfrm>
          <a:custGeom>
            <a:avLst/>
            <a:gdLst/>
            <a:ahLst/>
            <a:cxnLst>
              <a:cxn ang="0">
                <a:pos x="wd2" y="hd2"/>
              </a:cxn>
              <a:cxn ang="5400000">
                <a:pos x="wd2" y="hd2"/>
              </a:cxn>
              <a:cxn ang="10800000">
                <a:pos x="wd2" y="hd2"/>
              </a:cxn>
              <a:cxn ang="16200000">
                <a:pos x="wd2" y="hd2"/>
              </a:cxn>
            </a:cxnLst>
            <a:rect l="0" t="0" r="r" b="b"/>
            <a:pathLst>
              <a:path w="21600" h="20417" extrusionOk="0">
                <a:moveTo>
                  <a:pt x="0" y="169"/>
                </a:moveTo>
                <a:cubicBezTo>
                  <a:pt x="13710" y="-1183"/>
                  <a:pt x="20910" y="5566"/>
                  <a:pt x="21600" y="20417"/>
                </a:cubicBezTo>
              </a:path>
            </a:pathLst>
          </a:custGeom>
          <a:ln w="25400">
            <a:solidFill>
              <a:srgbClr val="000000"/>
            </a:solidFill>
          </a:ln>
        </p:spPr>
        <p:txBody>
          <a:bodyPr lIns="50800" tIns="50800" rIns="50800" bIns="50800"/>
          <a:lstStyle/>
          <a:p>
            <a:pPr>
              <a:defRPr>
                <a:latin typeface="Canela Text Regular"/>
                <a:ea typeface="Canela Text Regular"/>
                <a:cs typeface="Canela Text Regular"/>
                <a:sym typeface="Canela Text Regular"/>
              </a:defRPr>
            </a:pPr>
            <a:endParaRPr/>
          </a:p>
        </p:txBody>
      </p:sp>
      <p:pic>
        <p:nvPicPr>
          <p:cNvPr id="321" name="Picture 2" descr="Picture 2"/>
          <p:cNvPicPr>
            <a:picLocks noChangeAspect="1"/>
          </p:cNvPicPr>
          <p:nvPr/>
        </p:nvPicPr>
        <p:blipFill>
          <a:blip r:embed="rId5"/>
          <a:stretch>
            <a:fillRect/>
          </a:stretch>
        </p:blipFill>
        <p:spPr>
          <a:xfrm>
            <a:off x="690562" y="4343400"/>
            <a:ext cx="10310813" cy="923925"/>
          </a:xfrm>
          <a:prstGeom prst="rect">
            <a:avLst/>
          </a:prstGeom>
          <a:ln w="25400">
            <a:solidFill>
              <a:schemeClr val="accent1"/>
            </a:solidFill>
            <a:miter/>
          </a:ln>
        </p:spPr>
      </p:pic>
      <p:grpSp>
        <p:nvGrpSpPr>
          <p:cNvPr id="324" name="Text Placeholder 2"/>
          <p:cNvGrpSpPr/>
          <p:nvPr/>
        </p:nvGrpSpPr>
        <p:grpSpPr>
          <a:xfrm>
            <a:off x="484187" y="5614987"/>
            <a:ext cx="4081464" cy="3733801"/>
            <a:chOff x="0" y="0"/>
            <a:chExt cx="4081462" cy="3733800"/>
          </a:xfrm>
        </p:grpSpPr>
        <p:sp>
          <p:nvSpPr>
            <p:cNvPr id="322" name="Rectangle"/>
            <p:cNvSpPr/>
            <p:nvPr/>
          </p:nvSpPr>
          <p:spPr>
            <a:xfrm>
              <a:off x="-1" y="0"/>
              <a:ext cx="4081464" cy="3733800"/>
            </a:xfrm>
            <a:prstGeom prst="rect">
              <a:avLst/>
            </a:prstGeom>
            <a:noFill/>
            <a:ln w="25400" cap="flat">
              <a:solidFill>
                <a:srgbClr val="000000"/>
              </a:solidFill>
              <a:prstDash val="solid"/>
              <a:round/>
            </a:ln>
            <a:effectLst/>
          </p:spPr>
          <p:txBody>
            <a:bodyPr wrap="square" lIns="50800" tIns="50800" rIns="50800" bIns="50800" numCol="1" anchor="t">
              <a:noAutofit/>
            </a:bodyPr>
            <a:lstStyle/>
            <a:p>
              <a:pPr defTabSz="751205">
                <a:spcBef>
                  <a:spcPts val="1000"/>
                </a:spcBef>
                <a:defRPr sz="2900" spc="-91">
                  <a:solidFill>
                    <a:srgbClr val="0F0F0F"/>
                  </a:solidFill>
                  <a:latin typeface="Canela Text Regular"/>
                  <a:ea typeface="Canela Text Regular"/>
                  <a:cs typeface="Canela Text Regular"/>
                  <a:sym typeface="Canela Text Regular"/>
                </a:defRPr>
              </a:pPr>
              <a:endParaRPr/>
            </a:p>
          </p:txBody>
        </p:sp>
        <p:sp>
          <p:nvSpPr>
            <p:cNvPr id="323" name="πi ’s are the weights…"/>
            <p:cNvSpPr txBox="1"/>
            <p:nvPr/>
          </p:nvSpPr>
          <p:spPr>
            <a:xfrm>
              <a:off x="12699" y="12700"/>
              <a:ext cx="4056064" cy="3708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marL="291965" indent="-291965" defTabSz="751205">
                <a:spcBef>
                  <a:spcPts val="1000"/>
                </a:spcBef>
                <a:buSzPct val="100000"/>
                <a:buChar char="•"/>
                <a:defRPr sz="2900" spc="-100">
                  <a:solidFill>
                    <a:srgbClr val="0F0F0F"/>
                  </a:solidFill>
                  <a:latin typeface="Canela Text Regular"/>
                  <a:ea typeface="Canela Text Regular"/>
                  <a:cs typeface="Canela Text Regular"/>
                  <a:sym typeface="Canela Text Regular"/>
                </a:defRPr>
              </a:pPr>
              <a:r>
                <a:t>π</a:t>
              </a:r>
              <a:r>
                <a:rPr baseline="-5998"/>
                <a:t>i </a:t>
              </a:r>
              <a:r>
                <a:t>’s are the weights </a:t>
              </a:r>
              <a:endParaRPr spc="-91"/>
            </a:p>
            <a:p>
              <a:pPr marL="291965" indent="-291965" defTabSz="751205">
                <a:spcBef>
                  <a:spcPts val="1000"/>
                </a:spcBef>
                <a:buSzPct val="100000"/>
                <a:buChar char="•"/>
                <a:defRPr sz="2900" spc="-100">
                  <a:solidFill>
                    <a:srgbClr val="0F0F0F"/>
                  </a:solidFill>
                  <a:latin typeface="Canela Text Regular"/>
                  <a:ea typeface="Canela Text Regular"/>
                  <a:cs typeface="Canela Text Regular"/>
                  <a:sym typeface="Canela Text Regular"/>
                </a:defRPr>
              </a:pPr>
              <a:r>
                <a:t>f</a:t>
              </a:r>
              <a:r>
                <a:rPr baseline="-5998"/>
                <a:t>i</a:t>
              </a:r>
              <a:r>
                <a:t>(x)’s are the distributions of the individual components</a:t>
              </a:r>
              <a:endParaRPr spc="-91"/>
            </a:p>
            <a:p>
              <a:pPr marL="291965" indent="-291965" defTabSz="751205">
                <a:spcBef>
                  <a:spcPts val="1000"/>
                </a:spcBef>
                <a:buSzPct val="100000"/>
                <a:buChar char="•"/>
                <a:defRPr sz="2900" spc="-100">
                  <a:solidFill>
                    <a:srgbClr val="0F0F0F"/>
                  </a:solidFill>
                  <a:latin typeface="Canela Text Regular"/>
                  <a:ea typeface="Canela Text Regular"/>
                  <a:cs typeface="Canela Text Regular"/>
                  <a:sym typeface="Canela Text Regular"/>
                </a:defRPr>
              </a:pPr>
              <a:r>
                <a:t>i goes from 1 to k.</a:t>
              </a:r>
            </a:p>
          </p:txBody>
        </p:sp>
      </p:grpSp>
      <p:grpSp>
        <p:nvGrpSpPr>
          <p:cNvPr id="327" name="Common Examples!"/>
          <p:cNvGrpSpPr/>
          <p:nvPr/>
        </p:nvGrpSpPr>
        <p:grpSpPr>
          <a:xfrm>
            <a:off x="5867400" y="6464299"/>
            <a:ext cx="2746376" cy="1982790"/>
            <a:chOff x="0" y="0"/>
            <a:chExt cx="2746375" cy="1982788"/>
          </a:xfrm>
        </p:grpSpPr>
        <p:sp>
          <p:nvSpPr>
            <p:cNvPr id="325" name="Oval"/>
            <p:cNvSpPr/>
            <p:nvPr/>
          </p:nvSpPr>
          <p:spPr>
            <a:xfrm>
              <a:off x="0" y="-1"/>
              <a:ext cx="2746376" cy="1982790"/>
            </a:xfrm>
            <a:prstGeom prst="ellipse">
              <a:avLst/>
            </a:prstGeom>
            <a:solidFill>
              <a:srgbClr val="FFFFFF"/>
            </a:solidFill>
            <a:ln w="25400" cap="flat">
              <a:solidFill>
                <a:srgbClr val="67A398"/>
              </a:solidFill>
              <a:prstDash val="solid"/>
              <a:round/>
            </a:ln>
            <a:effectLst/>
          </p:spPr>
          <p:txBody>
            <a:bodyPr wrap="square" lIns="50800" tIns="50800" rIns="50800" bIns="50800" numCol="1" anchor="ctr">
              <a:noAutofit/>
            </a:bodyPr>
            <a:lstStyle/>
            <a:p>
              <a:pPr algn="ctr">
                <a:lnSpc>
                  <a:spcPct val="90000"/>
                </a:lnSpc>
                <a:defRPr>
                  <a:latin typeface="Canela Text Regular"/>
                  <a:ea typeface="Canela Text Regular"/>
                  <a:cs typeface="Canela Text Regular"/>
                  <a:sym typeface="Canela Text Regular"/>
                </a:defRPr>
              </a:pPr>
              <a:endParaRPr/>
            </a:p>
          </p:txBody>
        </p:sp>
        <p:sp>
          <p:nvSpPr>
            <p:cNvPr id="326" name="Common Examples!"/>
            <p:cNvSpPr txBox="1"/>
            <p:nvPr/>
          </p:nvSpPr>
          <p:spPr>
            <a:xfrm>
              <a:off x="414896" y="507625"/>
              <a:ext cx="1916583" cy="9675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a:lnSpc>
                  <a:spcPct val="90000"/>
                </a:lnSpc>
              </a:lvl1pPr>
            </a:lstStyle>
            <a:p>
              <a:r>
                <a:t>Common Examples!</a:t>
              </a:r>
            </a:p>
          </p:txBody>
        </p:sp>
      </p:grpSp>
      <p:grpSp>
        <p:nvGrpSpPr>
          <p:cNvPr id="330" name="GMM-Gaussian Mixture"/>
          <p:cNvGrpSpPr/>
          <p:nvPr/>
        </p:nvGrpSpPr>
        <p:grpSpPr>
          <a:xfrm>
            <a:off x="9915524" y="5876924"/>
            <a:ext cx="3006726" cy="1504952"/>
            <a:chOff x="0" y="0"/>
            <a:chExt cx="3006725" cy="1504950"/>
          </a:xfrm>
        </p:grpSpPr>
        <p:sp>
          <p:nvSpPr>
            <p:cNvPr id="328" name="Shape"/>
            <p:cNvSpPr/>
            <p:nvPr/>
          </p:nvSpPr>
          <p:spPr>
            <a:xfrm>
              <a:off x="-1" y="-1"/>
              <a:ext cx="3006726" cy="1504952"/>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rgbClr val="FFFFFF"/>
            </a:solidFill>
            <a:ln w="25400" cap="flat">
              <a:solidFill>
                <a:srgbClr val="67A398"/>
              </a:solidFill>
              <a:prstDash val="solid"/>
              <a:miter lim="800000"/>
            </a:ln>
            <a:effectLst/>
          </p:spPr>
          <p:txBody>
            <a:bodyPr wrap="square" lIns="50800" tIns="50800" rIns="50800" bIns="50800" numCol="1" anchor="ctr">
              <a:noAutofit/>
            </a:bodyPr>
            <a:lstStyle/>
            <a:p>
              <a:pPr algn="ctr">
                <a:lnSpc>
                  <a:spcPct val="90000"/>
                </a:lnSpc>
                <a:defRPr>
                  <a:latin typeface="Canela Text Regular"/>
                  <a:ea typeface="Canela Text Regular"/>
                  <a:cs typeface="Canela Text Regular"/>
                  <a:sym typeface="Canela Text Regular"/>
                </a:defRPr>
              </a:pPr>
              <a:endParaRPr/>
            </a:p>
          </p:txBody>
        </p:sp>
        <p:sp>
          <p:nvSpPr>
            <p:cNvPr id="329" name="GMM-Gaussian Mixture"/>
            <p:cNvSpPr txBox="1"/>
            <p:nvPr/>
          </p:nvSpPr>
          <p:spPr>
            <a:xfrm>
              <a:off x="12700" y="268706"/>
              <a:ext cx="2981325" cy="9675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a:lnSpc>
                  <a:spcPct val="90000"/>
                </a:lnSpc>
              </a:lvl1pPr>
            </a:lstStyle>
            <a:p>
              <a:r>
                <a:t>GMM-Gaussian Mixture</a:t>
              </a:r>
            </a:p>
          </p:txBody>
        </p:sp>
      </p:grpSp>
      <p:grpSp>
        <p:nvGrpSpPr>
          <p:cNvPr id="333" name="Binomial Mixture"/>
          <p:cNvGrpSpPr/>
          <p:nvPr/>
        </p:nvGrpSpPr>
        <p:grpSpPr>
          <a:xfrm>
            <a:off x="9915524" y="7823200"/>
            <a:ext cx="3006726" cy="1503363"/>
            <a:chOff x="0" y="0"/>
            <a:chExt cx="3006725" cy="1503362"/>
          </a:xfrm>
        </p:grpSpPr>
        <p:sp>
          <p:nvSpPr>
            <p:cNvPr id="331" name="Shape"/>
            <p:cNvSpPr/>
            <p:nvPr/>
          </p:nvSpPr>
          <p:spPr>
            <a:xfrm>
              <a:off x="-1" y="0"/>
              <a:ext cx="3006726" cy="1503363"/>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rgbClr val="FFFFFF"/>
            </a:solidFill>
            <a:ln w="25400" cap="flat">
              <a:solidFill>
                <a:srgbClr val="67A398"/>
              </a:solidFill>
              <a:prstDash val="solid"/>
              <a:round/>
            </a:ln>
            <a:effectLst/>
          </p:spPr>
          <p:txBody>
            <a:bodyPr wrap="square" lIns="50800" tIns="50800" rIns="50800" bIns="50800" numCol="1" anchor="ctr">
              <a:noAutofit/>
            </a:bodyPr>
            <a:lstStyle/>
            <a:p>
              <a:pPr algn="ctr">
                <a:lnSpc>
                  <a:spcPct val="90000"/>
                </a:lnSpc>
              </a:pPr>
              <a:endParaRPr/>
            </a:p>
          </p:txBody>
        </p:sp>
        <p:sp>
          <p:nvSpPr>
            <p:cNvPr id="332" name="Binomial Mixture"/>
            <p:cNvSpPr txBox="1"/>
            <p:nvPr/>
          </p:nvSpPr>
          <p:spPr>
            <a:xfrm>
              <a:off x="12700" y="473805"/>
              <a:ext cx="2981325" cy="5557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lvl="1" algn="ctr">
                <a:lnSpc>
                  <a:spcPct val="90000"/>
                </a:lnSpc>
              </a:pPr>
              <a:r>
                <a:t>Binomial Mixture</a:t>
              </a:r>
            </a:p>
          </p:txBody>
        </p:sp>
      </p:grpSp>
      <p:sp>
        <p:nvSpPr>
          <p:cNvPr id="334" name="Connection Line"/>
          <p:cNvSpPr/>
          <p:nvPr/>
        </p:nvSpPr>
        <p:spPr>
          <a:xfrm flipV="1">
            <a:off x="7240588" y="6161313"/>
            <a:ext cx="2817813" cy="302987"/>
          </a:xfrm>
          <a:prstGeom prst="line">
            <a:avLst/>
          </a:prstGeom>
          <a:ln w="25400">
            <a:solidFill>
              <a:srgbClr val="000000"/>
            </a:solidFill>
          </a:ln>
        </p:spPr>
        <p:txBody>
          <a:bodyPr lIns="45718" tIns="45718" rIns="45718" bIns="45718"/>
          <a:lstStyle/>
          <a:p>
            <a:endParaRPr/>
          </a:p>
        </p:txBody>
      </p:sp>
      <p:sp>
        <p:nvSpPr>
          <p:cNvPr id="335" name="Connection Line"/>
          <p:cNvSpPr/>
          <p:nvPr/>
        </p:nvSpPr>
        <p:spPr>
          <a:xfrm>
            <a:off x="7240588" y="8447088"/>
            <a:ext cx="2817813" cy="533401"/>
          </a:xfrm>
          <a:prstGeom prst="line">
            <a:avLst/>
          </a:prstGeom>
          <a:ln w="25400">
            <a:solidFill>
              <a:srgbClr val="000000"/>
            </a:solidFill>
          </a:ln>
        </p:spPr>
        <p:txBody>
          <a:bodyPr lIns="45718" tIns="45718" rIns="45718" bIns="45718"/>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303"/>
                                        </p:tgtEl>
                                        <p:attrNameLst>
                                          <p:attrName>style.visibility</p:attrName>
                                        </p:attrNameLst>
                                      </p:cBhvr>
                                      <p:to>
                                        <p:strVal val="visible"/>
                                      </p:to>
                                    </p:set>
                                    <p:anim calcmode="lin" valueType="num">
                                      <p:cBhvr>
                                        <p:cTn id="7" dur="500" fill="hold"/>
                                        <p:tgtEl>
                                          <p:spTgt spid="303"/>
                                        </p:tgtEl>
                                        <p:attrNameLst>
                                          <p:attrName>ppt_x</p:attrName>
                                        </p:attrNameLst>
                                      </p:cBhvr>
                                      <p:tavLst>
                                        <p:tav tm="0">
                                          <p:val>
                                            <p:strVal val="0-#ppt_w/2"/>
                                          </p:val>
                                        </p:tav>
                                        <p:tav tm="100000">
                                          <p:val>
                                            <p:strVal val="#ppt_x"/>
                                          </p:val>
                                        </p:tav>
                                      </p:tavLst>
                                    </p:anim>
                                    <p:anim calcmode="lin" valueType="num">
                                      <p:cBhvr>
                                        <p:cTn id="8" dur="500" fill="hold"/>
                                        <p:tgtEl>
                                          <p:spTgt spid="30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iterate>
                                    <p:tmAbs val="0"/>
                                  </p:iterate>
                                  <p:childTnLst>
                                    <p:set>
                                      <p:cBhvr>
                                        <p:cTn id="11" fill="hold"/>
                                        <p:tgtEl>
                                          <p:spTgt spid="309"/>
                                        </p:tgtEl>
                                        <p:attrNameLst>
                                          <p:attrName>style.visibility</p:attrName>
                                        </p:attrNameLst>
                                      </p:cBhvr>
                                      <p:to>
                                        <p:strVal val="visible"/>
                                      </p:to>
                                    </p:set>
                                    <p:anim calcmode="lin" valueType="num">
                                      <p:cBhvr>
                                        <p:cTn id="12" dur="500" fill="hold"/>
                                        <p:tgtEl>
                                          <p:spTgt spid="309"/>
                                        </p:tgtEl>
                                        <p:attrNameLst>
                                          <p:attrName>ppt_x</p:attrName>
                                        </p:attrNameLst>
                                      </p:cBhvr>
                                      <p:tavLst>
                                        <p:tav tm="0">
                                          <p:val>
                                            <p:strVal val="#ppt_x"/>
                                          </p:val>
                                        </p:tav>
                                        <p:tav tm="100000">
                                          <p:val>
                                            <p:strVal val="#ppt_x"/>
                                          </p:val>
                                        </p:tav>
                                      </p:tavLst>
                                    </p:anim>
                                    <p:anim calcmode="lin" valueType="num">
                                      <p:cBhvr>
                                        <p:cTn id="13" dur="500" fill="hold"/>
                                        <p:tgtEl>
                                          <p:spTgt spid="30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iterate>
                                    <p:tmAbs val="0"/>
                                  </p:iterate>
                                  <p:childTnLst>
                                    <p:set>
                                      <p:cBhvr>
                                        <p:cTn id="16" fill="hold"/>
                                        <p:tgtEl>
                                          <p:spTgt spid="307"/>
                                        </p:tgtEl>
                                        <p:attrNameLst>
                                          <p:attrName>style.visibility</p:attrName>
                                        </p:attrNameLst>
                                      </p:cBhvr>
                                      <p:to>
                                        <p:strVal val="visible"/>
                                      </p:to>
                                    </p:set>
                                    <p:anim calcmode="lin" valueType="num">
                                      <p:cBhvr>
                                        <p:cTn id="17" dur="500" fill="hold"/>
                                        <p:tgtEl>
                                          <p:spTgt spid="307"/>
                                        </p:tgtEl>
                                        <p:attrNameLst>
                                          <p:attrName>ppt_x</p:attrName>
                                        </p:attrNameLst>
                                      </p:cBhvr>
                                      <p:tavLst>
                                        <p:tav tm="0">
                                          <p:val>
                                            <p:strVal val="#ppt_x"/>
                                          </p:val>
                                        </p:tav>
                                        <p:tav tm="100000">
                                          <p:val>
                                            <p:strVal val="#ppt_x"/>
                                          </p:val>
                                        </p:tav>
                                      </p:tavLst>
                                    </p:anim>
                                    <p:anim calcmode="lin" valueType="num">
                                      <p:cBhvr>
                                        <p:cTn id="18" dur="500" fill="hold"/>
                                        <p:tgtEl>
                                          <p:spTgt spid="30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iterate>
                                    <p:tmAbs val="0"/>
                                  </p:iterate>
                                  <p:childTnLst>
                                    <p:set>
                                      <p:cBhvr>
                                        <p:cTn id="21" fill="hold"/>
                                        <p:tgtEl>
                                          <p:spTgt spid="321"/>
                                        </p:tgtEl>
                                        <p:attrNameLst>
                                          <p:attrName>style.visibility</p:attrName>
                                        </p:attrNameLst>
                                      </p:cBhvr>
                                      <p:to>
                                        <p:strVal val="visible"/>
                                      </p:to>
                                    </p:set>
                                    <p:anim calcmode="lin" valueType="num">
                                      <p:cBhvr>
                                        <p:cTn id="22" dur="500" fill="hold"/>
                                        <p:tgtEl>
                                          <p:spTgt spid="321"/>
                                        </p:tgtEl>
                                        <p:attrNameLst>
                                          <p:attrName>ppt_x</p:attrName>
                                        </p:attrNameLst>
                                      </p:cBhvr>
                                      <p:tavLst>
                                        <p:tav tm="0">
                                          <p:val>
                                            <p:strVal val="#ppt_x"/>
                                          </p:val>
                                        </p:tav>
                                        <p:tav tm="100000">
                                          <p:val>
                                            <p:strVal val="#ppt_x"/>
                                          </p:val>
                                        </p:tav>
                                      </p:tavLst>
                                    </p:anim>
                                    <p:anim calcmode="lin" valueType="num">
                                      <p:cBhvr>
                                        <p:cTn id="23" dur="500" fill="hold"/>
                                        <p:tgtEl>
                                          <p:spTgt spid="32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iterate>
                                    <p:tmAbs val="0"/>
                                  </p:iterate>
                                  <p:childTnLst>
                                    <p:set>
                                      <p:cBhvr>
                                        <p:cTn id="26" fill="hold"/>
                                        <p:tgtEl>
                                          <p:spTgt spid="327"/>
                                        </p:tgtEl>
                                        <p:attrNameLst>
                                          <p:attrName>style.visibility</p:attrName>
                                        </p:attrNameLst>
                                      </p:cBhvr>
                                      <p:to>
                                        <p:strVal val="visible"/>
                                      </p:to>
                                    </p:set>
                                    <p:anim calcmode="lin" valueType="num">
                                      <p:cBhvr>
                                        <p:cTn id="27" dur="500" fill="hold"/>
                                        <p:tgtEl>
                                          <p:spTgt spid="327"/>
                                        </p:tgtEl>
                                        <p:attrNameLst>
                                          <p:attrName>ppt_x</p:attrName>
                                        </p:attrNameLst>
                                      </p:cBhvr>
                                      <p:tavLst>
                                        <p:tav tm="0">
                                          <p:val>
                                            <p:strVal val="#ppt_x"/>
                                          </p:val>
                                        </p:tav>
                                        <p:tav tm="100000">
                                          <p:val>
                                            <p:strVal val="#ppt_x"/>
                                          </p:val>
                                        </p:tav>
                                      </p:tavLst>
                                    </p:anim>
                                    <p:anim calcmode="lin" valueType="num">
                                      <p:cBhvr>
                                        <p:cTn id="28" dur="500" fill="hold"/>
                                        <p:tgtEl>
                                          <p:spTgt spid="32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iterate>
                                    <p:tmAbs val="0"/>
                                  </p:iterate>
                                  <p:childTnLst>
                                    <p:set>
                                      <p:cBhvr>
                                        <p:cTn id="31" fill="hold"/>
                                        <p:tgtEl>
                                          <p:spTgt spid="330"/>
                                        </p:tgtEl>
                                        <p:attrNameLst>
                                          <p:attrName>style.visibility</p:attrName>
                                        </p:attrNameLst>
                                      </p:cBhvr>
                                      <p:to>
                                        <p:strVal val="visible"/>
                                      </p:to>
                                    </p:set>
                                    <p:anim calcmode="lin" valueType="num">
                                      <p:cBhvr>
                                        <p:cTn id="32" dur="500" fill="hold"/>
                                        <p:tgtEl>
                                          <p:spTgt spid="330"/>
                                        </p:tgtEl>
                                        <p:attrNameLst>
                                          <p:attrName>ppt_x</p:attrName>
                                        </p:attrNameLst>
                                      </p:cBhvr>
                                      <p:tavLst>
                                        <p:tav tm="0">
                                          <p:val>
                                            <p:strVal val="#ppt_x"/>
                                          </p:val>
                                        </p:tav>
                                        <p:tav tm="100000">
                                          <p:val>
                                            <p:strVal val="#ppt_x"/>
                                          </p:val>
                                        </p:tav>
                                      </p:tavLst>
                                    </p:anim>
                                    <p:anim calcmode="lin" valueType="num">
                                      <p:cBhvr>
                                        <p:cTn id="33" dur="500" fill="hold"/>
                                        <p:tgtEl>
                                          <p:spTgt spid="330"/>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iterate>
                                    <p:tmAbs val="0"/>
                                  </p:iterate>
                                  <p:childTnLst>
                                    <p:set>
                                      <p:cBhvr>
                                        <p:cTn id="36" fill="hold"/>
                                        <p:tgtEl>
                                          <p:spTgt spid="333"/>
                                        </p:tgtEl>
                                        <p:attrNameLst>
                                          <p:attrName>style.visibility</p:attrName>
                                        </p:attrNameLst>
                                      </p:cBhvr>
                                      <p:to>
                                        <p:strVal val="visible"/>
                                      </p:to>
                                    </p:set>
                                    <p:anim calcmode="lin" valueType="num">
                                      <p:cBhvr>
                                        <p:cTn id="37" dur="500" fill="hold"/>
                                        <p:tgtEl>
                                          <p:spTgt spid="333"/>
                                        </p:tgtEl>
                                        <p:attrNameLst>
                                          <p:attrName>ppt_x</p:attrName>
                                        </p:attrNameLst>
                                      </p:cBhvr>
                                      <p:tavLst>
                                        <p:tav tm="0">
                                          <p:val>
                                            <p:strVal val="#ppt_x"/>
                                          </p:val>
                                        </p:tav>
                                        <p:tav tm="100000">
                                          <p:val>
                                            <p:strVal val="#ppt_x"/>
                                          </p:val>
                                        </p:tav>
                                      </p:tavLst>
                                    </p:anim>
                                    <p:anim calcmode="lin" valueType="num">
                                      <p:cBhvr>
                                        <p:cTn id="38" dur="500" fill="hold"/>
                                        <p:tgtEl>
                                          <p:spTgt spid="333"/>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iterate>
                                    <p:tmAbs val="0"/>
                                  </p:iterate>
                                  <p:childTnLst>
                                    <p:set>
                                      <p:cBhvr>
                                        <p:cTn id="41" fill="hold"/>
                                        <p:tgtEl>
                                          <p:spTgt spid="334"/>
                                        </p:tgtEl>
                                        <p:attrNameLst>
                                          <p:attrName>style.visibility</p:attrName>
                                        </p:attrNameLst>
                                      </p:cBhvr>
                                      <p:to>
                                        <p:strVal val="visible"/>
                                      </p:to>
                                    </p:set>
                                    <p:anim calcmode="lin" valueType="num">
                                      <p:cBhvr>
                                        <p:cTn id="42" dur="500" fill="hold"/>
                                        <p:tgtEl>
                                          <p:spTgt spid="334"/>
                                        </p:tgtEl>
                                        <p:attrNameLst>
                                          <p:attrName>ppt_x</p:attrName>
                                        </p:attrNameLst>
                                      </p:cBhvr>
                                      <p:tavLst>
                                        <p:tav tm="0">
                                          <p:val>
                                            <p:strVal val="#ppt_x"/>
                                          </p:val>
                                        </p:tav>
                                        <p:tav tm="100000">
                                          <p:val>
                                            <p:strVal val="#ppt_x"/>
                                          </p:val>
                                        </p:tav>
                                      </p:tavLst>
                                    </p:anim>
                                    <p:anim calcmode="lin" valueType="num">
                                      <p:cBhvr>
                                        <p:cTn id="43" dur="500" fill="hold"/>
                                        <p:tgtEl>
                                          <p:spTgt spid="334"/>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iterate>
                                    <p:tmAbs val="0"/>
                                  </p:iterate>
                                  <p:childTnLst>
                                    <p:set>
                                      <p:cBhvr>
                                        <p:cTn id="46" fill="hold"/>
                                        <p:tgtEl>
                                          <p:spTgt spid="335"/>
                                        </p:tgtEl>
                                        <p:attrNameLst>
                                          <p:attrName>style.visibility</p:attrName>
                                        </p:attrNameLst>
                                      </p:cBhvr>
                                      <p:to>
                                        <p:strVal val="visible"/>
                                      </p:to>
                                    </p:set>
                                    <p:anim calcmode="lin" valueType="num">
                                      <p:cBhvr>
                                        <p:cTn id="47" dur="500" fill="hold"/>
                                        <p:tgtEl>
                                          <p:spTgt spid="335"/>
                                        </p:tgtEl>
                                        <p:attrNameLst>
                                          <p:attrName>ppt_x</p:attrName>
                                        </p:attrNameLst>
                                      </p:cBhvr>
                                      <p:tavLst>
                                        <p:tav tm="0">
                                          <p:val>
                                            <p:strVal val="#ppt_x"/>
                                          </p:val>
                                        </p:tav>
                                        <p:tav tm="100000">
                                          <p:val>
                                            <p:strVal val="#ppt_x"/>
                                          </p:val>
                                        </p:tav>
                                      </p:tavLst>
                                    </p:anim>
                                    <p:anim calcmode="lin" valueType="num">
                                      <p:cBhvr>
                                        <p:cTn id="48" dur="500" fill="hold"/>
                                        <p:tgtEl>
                                          <p:spTgt spid="335"/>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iterate>
                                    <p:tmAbs val="0"/>
                                  </p:iterate>
                                  <p:childTnLst>
                                    <p:set>
                                      <p:cBhvr>
                                        <p:cTn id="51" fill="hold"/>
                                        <p:tgtEl>
                                          <p:spTgt spid="316"/>
                                        </p:tgtEl>
                                        <p:attrNameLst>
                                          <p:attrName>style.visibility</p:attrName>
                                        </p:attrNameLst>
                                      </p:cBhvr>
                                      <p:to>
                                        <p:strVal val="visible"/>
                                      </p:to>
                                    </p:set>
                                    <p:anim calcmode="lin" valueType="num">
                                      <p:cBhvr>
                                        <p:cTn id="52" dur="500" fill="hold"/>
                                        <p:tgtEl>
                                          <p:spTgt spid="316"/>
                                        </p:tgtEl>
                                        <p:attrNameLst>
                                          <p:attrName>ppt_x</p:attrName>
                                        </p:attrNameLst>
                                      </p:cBhvr>
                                      <p:tavLst>
                                        <p:tav tm="0">
                                          <p:val>
                                            <p:strVal val="#ppt_x"/>
                                          </p:val>
                                        </p:tav>
                                        <p:tav tm="100000">
                                          <p:val>
                                            <p:strVal val="#ppt_x"/>
                                          </p:val>
                                        </p:tav>
                                      </p:tavLst>
                                    </p:anim>
                                    <p:anim calcmode="lin" valueType="num">
                                      <p:cBhvr>
                                        <p:cTn id="53" dur="500" fill="hold"/>
                                        <p:tgtEl>
                                          <p:spTgt spid="316"/>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iterate>
                                    <p:tmAbs val="0"/>
                                  </p:iterate>
                                  <p:childTnLst>
                                    <p:set>
                                      <p:cBhvr>
                                        <p:cTn id="56" fill="hold"/>
                                        <p:tgtEl>
                                          <p:spTgt spid="317"/>
                                        </p:tgtEl>
                                        <p:attrNameLst>
                                          <p:attrName>style.visibility</p:attrName>
                                        </p:attrNameLst>
                                      </p:cBhvr>
                                      <p:to>
                                        <p:strVal val="visible"/>
                                      </p:to>
                                    </p:set>
                                    <p:anim calcmode="lin" valueType="num">
                                      <p:cBhvr>
                                        <p:cTn id="57" dur="500" fill="hold"/>
                                        <p:tgtEl>
                                          <p:spTgt spid="317"/>
                                        </p:tgtEl>
                                        <p:attrNameLst>
                                          <p:attrName>ppt_x</p:attrName>
                                        </p:attrNameLst>
                                      </p:cBhvr>
                                      <p:tavLst>
                                        <p:tav tm="0">
                                          <p:val>
                                            <p:strVal val="#ppt_x"/>
                                          </p:val>
                                        </p:tav>
                                        <p:tav tm="100000">
                                          <p:val>
                                            <p:strVal val="#ppt_x"/>
                                          </p:val>
                                        </p:tav>
                                      </p:tavLst>
                                    </p:anim>
                                    <p:anim calcmode="lin" valueType="num">
                                      <p:cBhvr>
                                        <p:cTn id="58" dur="500" fill="hold"/>
                                        <p:tgtEl>
                                          <p:spTgt spid="317"/>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iterate>
                                    <p:tmAbs val="0"/>
                                  </p:iterate>
                                  <p:childTnLst>
                                    <p:set>
                                      <p:cBhvr>
                                        <p:cTn id="61" fill="hold"/>
                                        <p:tgtEl>
                                          <p:spTgt spid="318"/>
                                        </p:tgtEl>
                                        <p:attrNameLst>
                                          <p:attrName>style.visibility</p:attrName>
                                        </p:attrNameLst>
                                      </p:cBhvr>
                                      <p:to>
                                        <p:strVal val="visible"/>
                                      </p:to>
                                    </p:set>
                                    <p:anim calcmode="lin" valueType="num">
                                      <p:cBhvr>
                                        <p:cTn id="62" dur="500" fill="hold"/>
                                        <p:tgtEl>
                                          <p:spTgt spid="318"/>
                                        </p:tgtEl>
                                        <p:attrNameLst>
                                          <p:attrName>ppt_x</p:attrName>
                                        </p:attrNameLst>
                                      </p:cBhvr>
                                      <p:tavLst>
                                        <p:tav tm="0">
                                          <p:val>
                                            <p:strVal val="#ppt_x"/>
                                          </p:val>
                                        </p:tav>
                                        <p:tav tm="100000">
                                          <p:val>
                                            <p:strVal val="#ppt_x"/>
                                          </p:val>
                                        </p:tav>
                                      </p:tavLst>
                                    </p:anim>
                                    <p:anim calcmode="lin" valueType="num">
                                      <p:cBhvr>
                                        <p:cTn id="63" dur="500" fill="hold"/>
                                        <p:tgtEl>
                                          <p:spTgt spid="318"/>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iterate>
                                    <p:tmAbs val="0"/>
                                  </p:iterate>
                                  <p:childTnLst>
                                    <p:set>
                                      <p:cBhvr>
                                        <p:cTn id="66" fill="hold"/>
                                        <p:tgtEl>
                                          <p:spTgt spid="319"/>
                                        </p:tgtEl>
                                        <p:attrNameLst>
                                          <p:attrName>style.visibility</p:attrName>
                                        </p:attrNameLst>
                                      </p:cBhvr>
                                      <p:to>
                                        <p:strVal val="visible"/>
                                      </p:to>
                                    </p:set>
                                    <p:anim calcmode="lin" valueType="num">
                                      <p:cBhvr>
                                        <p:cTn id="67" dur="500" fill="hold"/>
                                        <p:tgtEl>
                                          <p:spTgt spid="319"/>
                                        </p:tgtEl>
                                        <p:attrNameLst>
                                          <p:attrName>ppt_x</p:attrName>
                                        </p:attrNameLst>
                                      </p:cBhvr>
                                      <p:tavLst>
                                        <p:tav tm="0">
                                          <p:val>
                                            <p:strVal val="#ppt_x"/>
                                          </p:val>
                                        </p:tav>
                                        <p:tav tm="100000">
                                          <p:val>
                                            <p:strVal val="#ppt_x"/>
                                          </p:val>
                                        </p:tav>
                                      </p:tavLst>
                                    </p:anim>
                                    <p:anim calcmode="lin" valueType="num">
                                      <p:cBhvr>
                                        <p:cTn id="68" dur="500" fill="hold"/>
                                        <p:tgtEl>
                                          <p:spTgt spid="319"/>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iterate>
                                    <p:tmAbs val="0"/>
                                  </p:iterate>
                                  <p:childTnLst>
                                    <p:set>
                                      <p:cBhvr>
                                        <p:cTn id="71" fill="hold"/>
                                        <p:tgtEl>
                                          <p:spTgt spid="320"/>
                                        </p:tgtEl>
                                        <p:attrNameLst>
                                          <p:attrName>style.visibility</p:attrName>
                                        </p:attrNameLst>
                                      </p:cBhvr>
                                      <p:to>
                                        <p:strVal val="visible"/>
                                      </p:to>
                                    </p:set>
                                    <p:anim calcmode="lin" valueType="num">
                                      <p:cBhvr>
                                        <p:cTn id="72" dur="500" fill="hold"/>
                                        <p:tgtEl>
                                          <p:spTgt spid="320"/>
                                        </p:tgtEl>
                                        <p:attrNameLst>
                                          <p:attrName>ppt_x</p:attrName>
                                        </p:attrNameLst>
                                      </p:cBhvr>
                                      <p:tavLst>
                                        <p:tav tm="0">
                                          <p:val>
                                            <p:strVal val="#ppt_x"/>
                                          </p:val>
                                        </p:tav>
                                        <p:tav tm="100000">
                                          <p:val>
                                            <p:strVal val="#ppt_x"/>
                                          </p:val>
                                        </p:tav>
                                      </p:tavLst>
                                    </p:anim>
                                    <p:anim calcmode="lin" valueType="num">
                                      <p:cBhvr>
                                        <p:cTn id="73" dur="500" fill="hold"/>
                                        <p:tgtEl>
                                          <p:spTgt spid="320"/>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iterate>
                                    <p:tmAbs val="0"/>
                                  </p:iterate>
                                  <p:childTnLst>
                                    <p:set>
                                      <p:cBhvr>
                                        <p:cTn id="76" fill="hold"/>
                                        <p:tgtEl>
                                          <p:spTgt spid="324"/>
                                        </p:tgtEl>
                                        <p:attrNameLst>
                                          <p:attrName>style.visibility</p:attrName>
                                        </p:attrNameLst>
                                      </p:cBhvr>
                                      <p:to>
                                        <p:strVal val="visible"/>
                                      </p:to>
                                    </p:set>
                                    <p:anim calcmode="lin" valueType="num">
                                      <p:cBhvr>
                                        <p:cTn id="77" dur="500" fill="hold"/>
                                        <p:tgtEl>
                                          <p:spTgt spid="324"/>
                                        </p:tgtEl>
                                        <p:attrNameLst>
                                          <p:attrName>ppt_x</p:attrName>
                                        </p:attrNameLst>
                                      </p:cBhvr>
                                      <p:tavLst>
                                        <p:tav tm="0">
                                          <p:val>
                                            <p:strVal val="#ppt_x"/>
                                          </p:val>
                                        </p:tav>
                                        <p:tav tm="100000">
                                          <p:val>
                                            <p:strVal val="#ppt_x"/>
                                          </p:val>
                                        </p:tav>
                                      </p:tavLst>
                                    </p:anim>
                                    <p:anim calcmode="lin" valueType="num">
                                      <p:cBhvr>
                                        <p:cTn id="78" dur="500" fill="hold"/>
                                        <p:tgtEl>
                                          <p:spTgt spid="324"/>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iterate>
                                    <p:tmAbs val="0"/>
                                  </p:iterate>
                                  <p:childTnLst>
                                    <p:set>
                                      <p:cBhvr>
                                        <p:cTn id="81" fill="hold"/>
                                        <p:tgtEl>
                                          <p:spTgt spid="308"/>
                                        </p:tgtEl>
                                        <p:attrNameLst>
                                          <p:attrName>style.visibility</p:attrName>
                                        </p:attrNameLst>
                                      </p:cBhvr>
                                      <p:to>
                                        <p:strVal val="visible"/>
                                      </p:to>
                                    </p:set>
                                    <p:anim calcmode="lin" valueType="num">
                                      <p:cBhvr>
                                        <p:cTn id="82" dur="500" fill="hold"/>
                                        <p:tgtEl>
                                          <p:spTgt spid="308"/>
                                        </p:tgtEl>
                                        <p:attrNameLst>
                                          <p:attrName>ppt_x</p:attrName>
                                        </p:attrNameLst>
                                      </p:cBhvr>
                                      <p:tavLst>
                                        <p:tav tm="0">
                                          <p:val>
                                            <p:strVal val="#ppt_x"/>
                                          </p:val>
                                        </p:tav>
                                        <p:tav tm="100000">
                                          <p:val>
                                            <p:strVal val="#ppt_x"/>
                                          </p:val>
                                        </p:tav>
                                      </p:tavLst>
                                    </p:anim>
                                    <p:anim calcmode="lin" valueType="num">
                                      <p:cBhvr>
                                        <p:cTn id="83" dur="500" fill="hold"/>
                                        <p:tgtEl>
                                          <p:spTgt spid="308"/>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grpId="0" nodeType="afterEffect">
                                  <p:stCondLst>
                                    <p:cond delay="0"/>
                                  </p:stCondLst>
                                  <p:iterate>
                                    <p:tmAbs val="0"/>
                                  </p:iterate>
                                  <p:childTnLst>
                                    <p:set>
                                      <p:cBhvr>
                                        <p:cTn id="86" fill="hold"/>
                                        <p:tgtEl>
                                          <p:spTgt spid="311"/>
                                        </p:tgtEl>
                                        <p:attrNameLst>
                                          <p:attrName>style.visibility</p:attrName>
                                        </p:attrNameLst>
                                      </p:cBhvr>
                                      <p:to>
                                        <p:strVal val="visible"/>
                                      </p:to>
                                    </p:set>
                                    <p:anim calcmode="lin" valueType="num">
                                      <p:cBhvr>
                                        <p:cTn id="87" dur="500" fill="hold"/>
                                        <p:tgtEl>
                                          <p:spTgt spid="311"/>
                                        </p:tgtEl>
                                        <p:attrNameLst>
                                          <p:attrName>ppt_x</p:attrName>
                                        </p:attrNameLst>
                                      </p:cBhvr>
                                      <p:tavLst>
                                        <p:tav tm="0">
                                          <p:val>
                                            <p:strVal val="#ppt_x"/>
                                          </p:val>
                                        </p:tav>
                                        <p:tav tm="100000">
                                          <p:val>
                                            <p:strVal val="#ppt_x"/>
                                          </p:val>
                                        </p:tav>
                                      </p:tavLst>
                                    </p:anim>
                                    <p:anim calcmode="lin" valueType="num">
                                      <p:cBhvr>
                                        <p:cTn id="88" dur="500" fill="hold"/>
                                        <p:tgtEl>
                                          <p:spTgt spid="311"/>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grpId="0" nodeType="afterEffect">
                                  <p:stCondLst>
                                    <p:cond delay="0"/>
                                  </p:stCondLst>
                                  <p:iterate>
                                    <p:tmAbs val="0"/>
                                  </p:iterate>
                                  <p:childTnLst>
                                    <p:set>
                                      <p:cBhvr>
                                        <p:cTn id="91" fill="hold"/>
                                        <p:tgtEl>
                                          <p:spTgt spid="310"/>
                                        </p:tgtEl>
                                        <p:attrNameLst>
                                          <p:attrName>style.visibility</p:attrName>
                                        </p:attrNameLst>
                                      </p:cBhvr>
                                      <p:to>
                                        <p:strVal val="visible"/>
                                      </p:to>
                                    </p:set>
                                    <p:anim calcmode="lin" valueType="num">
                                      <p:cBhvr>
                                        <p:cTn id="92" dur="500" fill="hold"/>
                                        <p:tgtEl>
                                          <p:spTgt spid="310"/>
                                        </p:tgtEl>
                                        <p:attrNameLst>
                                          <p:attrName>ppt_x</p:attrName>
                                        </p:attrNameLst>
                                      </p:cBhvr>
                                      <p:tavLst>
                                        <p:tav tm="0">
                                          <p:val>
                                            <p:strVal val="#ppt_x"/>
                                          </p:val>
                                        </p:tav>
                                        <p:tav tm="100000">
                                          <p:val>
                                            <p:strVal val="#ppt_x"/>
                                          </p:val>
                                        </p:tav>
                                      </p:tavLst>
                                    </p:anim>
                                    <p:anim calcmode="lin" valueType="num">
                                      <p:cBhvr>
                                        <p:cTn id="93" dur="500" fill="hold"/>
                                        <p:tgtEl>
                                          <p:spTgt spid="310"/>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grpId="0" nodeType="afterEffect">
                                  <p:stCondLst>
                                    <p:cond delay="0"/>
                                  </p:stCondLst>
                                  <p:iterate>
                                    <p:tmAbs val="0"/>
                                  </p:iterate>
                                  <p:childTnLst>
                                    <p:set>
                                      <p:cBhvr>
                                        <p:cTn id="96" fill="hold"/>
                                        <p:tgtEl>
                                          <p:spTgt spid="312"/>
                                        </p:tgtEl>
                                        <p:attrNameLst>
                                          <p:attrName>style.visibility</p:attrName>
                                        </p:attrNameLst>
                                      </p:cBhvr>
                                      <p:to>
                                        <p:strVal val="visible"/>
                                      </p:to>
                                    </p:set>
                                    <p:anim calcmode="lin" valueType="num">
                                      <p:cBhvr>
                                        <p:cTn id="97" dur="500" fill="hold"/>
                                        <p:tgtEl>
                                          <p:spTgt spid="312"/>
                                        </p:tgtEl>
                                        <p:attrNameLst>
                                          <p:attrName>ppt_x</p:attrName>
                                        </p:attrNameLst>
                                      </p:cBhvr>
                                      <p:tavLst>
                                        <p:tav tm="0">
                                          <p:val>
                                            <p:strVal val="#ppt_x"/>
                                          </p:val>
                                        </p:tav>
                                        <p:tav tm="100000">
                                          <p:val>
                                            <p:strVal val="#ppt_x"/>
                                          </p:val>
                                        </p:tav>
                                      </p:tavLst>
                                    </p:anim>
                                    <p:anim calcmode="lin" valueType="num">
                                      <p:cBhvr>
                                        <p:cTn id="98" dur="500" fill="hold"/>
                                        <p:tgtEl>
                                          <p:spTgt spid="312"/>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grpId="0" nodeType="afterEffect">
                                  <p:stCondLst>
                                    <p:cond delay="0"/>
                                  </p:stCondLst>
                                  <p:iterate>
                                    <p:tmAbs val="0"/>
                                  </p:iterate>
                                  <p:childTnLst>
                                    <p:set>
                                      <p:cBhvr>
                                        <p:cTn id="101" fill="hold"/>
                                        <p:tgtEl>
                                          <p:spTgt spid="313"/>
                                        </p:tgtEl>
                                        <p:attrNameLst>
                                          <p:attrName>style.visibility</p:attrName>
                                        </p:attrNameLst>
                                      </p:cBhvr>
                                      <p:to>
                                        <p:strVal val="visible"/>
                                      </p:to>
                                    </p:set>
                                    <p:anim calcmode="lin" valueType="num">
                                      <p:cBhvr>
                                        <p:cTn id="102" dur="500" fill="hold"/>
                                        <p:tgtEl>
                                          <p:spTgt spid="313"/>
                                        </p:tgtEl>
                                        <p:attrNameLst>
                                          <p:attrName>ppt_x</p:attrName>
                                        </p:attrNameLst>
                                      </p:cBhvr>
                                      <p:tavLst>
                                        <p:tav tm="0">
                                          <p:val>
                                            <p:strVal val="#ppt_x"/>
                                          </p:val>
                                        </p:tav>
                                        <p:tav tm="100000">
                                          <p:val>
                                            <p:strVal val="#ppt_x"/>
                                          </p:val>
                                        </p:tav>
                                      </p:tavLst>
                                    </p:anim>
                                    <p:anim calcmode="lin" valueType="num">
                                      <p:cBhvr>
                                        <p:cTn id="103" dur="500" fill="hold"/>
                                        <p:tgtEl>
                                          <p:spTgt spid="3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animBg="1" advAuto="0"/>
      <p:bldP spid="307" grpId="0" animBg="1" advAuto="0"/>
      <p:bldP spid="308" grpId="0" animBg="1" advAuto="0"/>
      <p:bldP spid="309" grpId="0" animBg="1" advAuto="0"/>
      <p:bldP spid="310" grpId="0" animBg="1" advAuto="0"/>
      <p:bldP spid="311" grpId="0" animBg="1" advAuto="0"/>
      <p:bldP spid="312" grpId="0" animBg="1" advAuto="0"/>
      <p:bldP spid="313" grpId="0" animBg="1" advAuto="0"/>
      <p:bldP spid="316" grpId="0" animBg="1" advAuto="0"/>
      <p:bldP spid="317" grpId="0" animBg="1" advAuto="0"/>
      <p:bldP spid="318" grpId="0" animBg="1" advAuto="0"/>
      <p:bldP spid="319" grpId="0" animBg="1" advAuto="0"/>
      <p:bldP spid="320" grpId="0" animBg="1" advAuto="0"/>
      <p:bldP spid="321" grpId="0" animBg="1" advAuto="0"/>
      <p:bldP spid="324" grpId="0" animBg="1" advAuto="0"/>
      <p:bldP spid="327" grpId="0" animBg="1" advAuto="0"/>
      <p:bldP spid="330" grpId="0" animBg="1" advAuto="0"/>
      <p:bldP spid="333" grpId="0" animBg="1" advAuto="0"/>
      <p:bldP spid="334" grpId="0" animBg="1" advAuto="0"/>
      <p:bldP spid="335"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 name="Image" descr="Image"/>
          <p:cNvPicPr>
            <a:picLocks noChangeAspect="1"/>
          </p:cNvPicPr>
          <p:nvPr/>
        </p:nvPicPr>
        <p:blipFill>
          <a:blip r:embed="rId2"/>
          <a:srcRect r="1007" b="2637"/>
          <a:stretch>
            <a:fillRect/>
          </a:stretch>
        </p:blipFill>
        <p:spPr>
          <a:xfrm>
            <a:off x="-1300163" y="-679818"/>
            <a:ext cx="25850852" cy="15544803"/>
          </a:xfrm>
          <a:prstGeom prst="rect">
            <a:avLst/>
          </a:prstGeom>
          <a:ln w="12700">
            <a:miter lim="400000"/>
          </a:ln>
        </p:spPr>
      </p:pic>
      <p:sp>
        <p:nvSpPr>
          <p:cNvPr id="338" name="Rectangle 1"/>
          <p:cNvSpPr/>
          <p:nvPr/>
        </p:nvSpPr>
        <p:spPr>
          <a:xfrm>
            <a:off x="-1875692" y="144782"/>
            <a:ext cx="27080308"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339" name="Title 1"/>
          <p:cNvSpPr txBox="1">
            <a:spLocks noGrp="1"/>
          </p:cNvSpPr>
          <p:nvPr>
            <p:ph type="title"/>
          </p:nvPr>
        </p:nvSpPr>
        <p:spPr>
          <a:xfrm>
            <a:off x="1093786" y="648176"/>
            <a:ext cx="22196428" cy="1000126"/>
          </a:xfrm>
          <a:prstGeom prst="rect">
            <a:avLst/>
          </a:prstGeom>
        </p:spPr>
        <p:txBody>
          <a:bodyPr/>
          <a:lstStyle>
            <a:lvl1pPr defTabSz="1536191">
              <a:defRPr sz="4700" spc="0">
                <a:effectLst>
                  <a:outerShdw blurRad="25400" dist="12001" dir="2700000" rotWithShape="0">
                    <a:srgbClr val="000000">
                      <a:alpha val="40000"/>
                    </a:srgbClr>
                  </a:outerShdw>
                </a:effectLst>
              </a:defRPr>
            </a:lvl1pPr>
          </a:lstStyle>
          <a:p>
            <a:r>
              <a:t>Why Mixture Distribution On Claims?</a:t>
            </a:r>
          </a:p>
        </p:txBody>
      </p:sp>
      <p:sp>
        <p:nvSpPr>
          <p:cNvPr id="340" name="TextBox 4"/>
          <p:cNvSpPr txBox="1"/>
          <p:nvPr/>
        </p:nvSpPr>
        <p:spPr>
          <a:xfrm>
            <a:off x="374649" y="3249136"/>
            <a:ext cx="10580690" cy="1793241"/>
          </a:xfrm>
          <a:prstGeom prst="rect">
            <a:avLst/>
          </a:prstGeom>
          <a:solidFill>
            <a:srgbClr val="FFFFFF">
              <a:alpha val="29802"/>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3000">
                <a:solidFill>
                  <a:srgbClr val="0F0F0F"/>
                </a:solidFill>
                <a:latin typeface="Roboto"/>
                <a:ea typeface="Roboto"/>
                <a:cs typeface="Roboto"/>
                <a:sym typeface="Roboto"/>
              </a:defRPr>
            </a:lvl1pPr>
          </a:lstStyle>
          <a:p>
            <a:r>
              <a:t>Claims data are often skewed or non-normal distributions. Mixture models, especially GMMs, are capable of capturing a wide range of distribution shapes, asking them suitable for handling diverse claims data</a:t>
            </a:r>
          </a:p>
        </p:txBody>
      </p:sp>
      <p:sp>
        <p:nvSpPr>
          <p:cNvPr id="341" name="TextBox 5"/>
          <p:cNvSpPr txBox="1"/>
          <p:nvPr/>
        </p:nvSpPr>
        <p:spPr>
          <a:xfrm>
            <a:off x="11637963" y="4846161"/>
            <a:ext cx="11568113" cy="2726691"/>
          </a:xfrm>
          <a:prstGeom prst="rect">
            <a:avLst/>
          </a:prstGeom>
          <a:solidFill>
            <a:srgbClr val="FFFFFF">
              <a:alpha val="67058"/>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90000"/>
              </a:lnSpc>
              <a:defRPr sz="3000">
                <a:solidFill>
                  <a:srgbClr val="0F0F0F"/>
                </a:solidFill>
                <a:latin typeface="Roboto"/>
                <a:ea typeface="Roboto"/>
                <a:cs typeface="Roboto"/>
                <a:sym typeface="Roboto"/>
              </a:defRPr>
            </a:pPr>
            <a:endParaRPr/>
          </a:p>
          <a:p>
            <a:pPr>
              <a:lnSpc>
                <a:spcPct val="90000"/>
              </a:lnSpc>
              <a:defRPr sz="3000">
                <a:solidFill>
                  <a:srgbClr val="0F0F0F"/>
                </a:solidFill>
                <a:latin typeface="Roboto"/>
                <a:ea typeface="Roboto"/>
                <a:cs typeface="Roboto"/>
                <a:sym typeface="Roboto"/>
              </a:defRPr>
            </a:pPr>
            <a:r>
              <a:t>Claims data often exhibits heterogeneity, means that it may come from different underlying distributions. Mixture models can capture this heterogeneity by representing the data as a combination of multiple distributions.</a:t>
            </a:r>
            <a:endParaRPr>
              <a:latin typeface="Canela Text Regular"/>
              <a:ea typeface="Canela Text Regular"/>
              <a:cs typeface="Canela Text Regular"/>
              <a:sym typeface="Canela Text Regular"/>
            </a:endParaRPr>
          </a:p>
        </p:txBody>
      </p:sp>
      <p:sp>
        <p:nvSpPr>
          <p:cNvPr id="342" name="TextBox 7"/>
          <p:cNvSpPr txBox="1"/>
          <p:nvPr/>
        </p:nvSpPr>
        <p:spPr>
          <a:xfrm>
            <a:off x="236538" y="7105173"/>
            <a:ext cx="10855326" cy="1793241"/>
          </a:xfrm>
          <a:prstGeom prst="rect">
            <a:avLst/>
          </a:prstGeom>
          <a:solidFill>
            <a:srgbClr val="FFFFFF">
              <a:alpha val="3647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90000"/>
              </a:lnSpc>
              <a:defRPr sz="3000">
                <a:solidFill>
                  <a:srgbClr val="0F0F0F"/>
                </a:solidFill>
                <a:latin typeface="Roboto"/>
                <a:ea typeface="Roboto"/>
                <a:cs typeface="Roboto"/>
                <a:sym typeface="Roboto"/>
              </a:defRPr>
            </a:lvl1pPr>
          </a:lstStyle>
          <a:p>
            <a:r>
              <a:t>Claims data may not be easily characterized by a single probability distribution. Mixture models provide a flexible framework for approximating complex data distributions by combining simpler component distributions</a:t>
            </a:r>
          </a:p>
        </p:txBody>
      </p:sp>
      <p:sp>
        <p:nvSpPr>
          <p:cNvPr id="343" name="TextBox 9"/>
          <p:cNvSpPr txBox="1"/>
          <p:nvPr/>
        </p:nvSpPr>
        <p:spPr>
          <a:xfrm>
            <a:off x="11647488" y="8481536"/>
            <a:ext cx="11963401" cy="1793241"/>
          </a:xfrm>
          <a:prstGeom prst="rect">
            <a:avLst/>
          </a:prstGeom>
          <a:solidFill>
            <a:srgbClr val="FFFFFF">
              <a:alpha val="44705"/>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90000"/>
              </a:lnSpc>
              <a:defRPr sz="3000">
                <a:solidFill>
                  <a:srgbClr val="0F0F0F"/>
                </a:solidFill>
                <a:latin typeface="Roboto"/>
                <a:ea typeface="Roboto"/>
                <a:cs typeface="Roboto"/>
                <a:sym typeface="Roboto"/>
              </a:defRPr>
            </a:pPr>
            <a:endParaRPr/>
          </a:p>
          <a:p>
            <a:pPr>
              <a:lnSpc>
                <a:spcPct val="90000"/>
              </a:lnSpc>
              <a:defRPr sz="3000">
                <a:solidFill>
                  <a:srgbClr val="0F0F0F"/>
                </a:solidFill>
                <a:latin typeface="Roboto"/>
                <a:ea typeface="Roboto"/>
                <a:cs typeface="Roboto"/>
                <a:sym typeface="Roboto"/>
              </a:defRPr>
            </a:pPr>
            <a:r>
              <a:t>Mixture models can be used for fraud detection in insurance claims. By modeling the normal and abnormal behavior separately, anomalies can be detected more effectively.</a:t>
            </a:r>
          </a:p>
        </p:txBody>
      </p:sp>
      <p:sp>
        <p:nvSpPr>
          <p:cNvPr id="344" name="TextBox 10"/>
          <p:cNvSpPr txBox="1"/>
          <p:nvPr/>
        </p:nvSpPr>
        <p:spPr>
          <a:xfrm>
            <a:off x="257174" y="10613390"/>
            <a:ext cx="11688765" cy="2204720"/>
          </a:xfrm>
          <a:prstGeom prst="rect">
            <a:avLst/>
          </a:prstGeom>
          <a:solidFill>
            <a:srgbClr val="FFFFFF">
              <a:alpha val="41568"/>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90000"/>
              </a:lnSpc>
              <a:defRPr sz="3000">
                <a:solidFill>
                  <a:srgbClr val="0F0F0F"/>
                </a:solidFill>
                <a:latin typeface="Roboto"/>
                <a:ea typeface="Roboto"/>
                <a:cs typeface="Roboto"/>
                <a:sym typeface="Roboto"/>
              </a:defRPr>
            </a:pPr>
            <a:endParaRPr/>
          </a:p>
          <a:p>
            <a:pPr>
              <a:lnSpc>
                <a:spcPct val="90000"/>
              </a:lnSpc>
              <a:defRPr sz="3000">
                <a:solidFill>
                  <a:srgbClr val="0F0F0F"/>
                </a:solidFill>
                <a:latin typeface="Roboto"/>
                <a:ea typeface="Roboto"/>
                <a:cs typeface="Roboto"/>
                <a:sym typeface="Roboto"/>
              </a:defRPr>
            </a:pPr>
            <a:r>
              <a:t>Mixture models are useful for predictive modeling in insurance, helping companies anticipate future claim patterns and identify potential risks. This is particularly valuable for strategic planning and resource allocation</a:t>
            </a:r>
          </a:p>
        </p:txBody>
      </p:sp>
      <p:sp>
        <p:nvSpPr>
          <p:cNvPr id="345" name="TextBox 13"/>
          <p:cNvSpPr txBox="1"/>
          <p:nvPr/>
        </p:nvSpPr>
        <p:spPr>
          <a:xfrm>
            <a:off x="-4763" y="2133251"/>
            <a:ext cx="9499601" cy="630936"/>
          </a:xfrm>
          <a:prstGeom prst="rect">
            <a:avLst/>
          </a:prstGeom>
          <a:solidFill>
            <a:srgbClr val="A8A3EA">
              <a:alpha val="38039"/>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1130300">
              <a:defRPr sz="3200">
                <a:latin typeface="Graphik"/>
                <a:ea typeface="Graphik"/>
                <a:cs typeface="Graphik"/>
                <a:sym typeface="Graphik"/>
              </a:defRPr>
            </a:lvl1pPr>
          </a:lstStyle>
          <a:p>
            <a:r>
              <a:t>1. Handling Skewed or Non-Normal Distributions:</a:t>
            </a:r>
          </a:p>
        </p:txBody>
      </p:sp>
      <p:sp>
        <p:nvSpPr>
          <p:cNvPr id="346" name="TextBox 14"/>
          <p:cNvSpPr txBox="1"/>
          <p:nvPr/>
        </p:nvSpPr>
        <p:spPr>
          <a:xfrm>
            <a:off x="11647488" y="4297013"/>
            <a:ext cx="12958763" cy="630937"/>
          </a:xfrm>
          <a:prstGeom prst="rect">
            <a:avLst/>
          </a:prstGeom>
          <a:solidFill>
            <a:srgbClr val="A8A3EA">
              <a:alpha val="38039"/>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1130300">
              <a:defRPr sz="3200">
                <a:latin typeface="Graphik"/>
                <a:ea typeface="Graphik"/>
                <a:cs typeface="Graphik"/>
                <a:sym typeface="Graphik"/>
              </a:defRPr>
            </a:lvl1pPr>
          </a:lstStyle>
          <a:p>
            <a:r>
              <a:t>2. Heterogeneity in Claims Data:</a:t>
            </a:r>
          </a:p>
        </p:txBody>
      </p:sp>
      <p:sp>
        <p:nvSpPr>
          <p:cNvPr id="347" name="TextBox 15"/>
          <p:cNvSpPr txBox="1"/>
          <p:nvPr/>
        </p:nvSpPr>
        <p:spPr>
          <a:xfrm>
            <a:off x="-1" y="6097238"/>
            <a:ext cx="7380290" cy="630937"/>
          </a:xfrm>
          <a:prstGeom prst="rect">
            <a:avLst/>
          </a:prstGeom>
          <a:solidFill>
            <a:srgbClr val="A8A3EA">
              <a:alpha val="38039"/>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1130300">
              <a:defRPr sz="3200">
                <a:latin typeface="Graphik"/>
                <a:ea typeface="Graphik"/>
                <a:cs typeface="Graphik"/>
                <a:sym typeface="Graphik"/>
              </a:defRPr>
            </a:lvl1pPr>
          </a:lstStyle>
          <a:p>
            <a:r>
              <a:t>3. Modeling Complex  Distributions:</a:t>
            </a:r>
          </a:p>
        </p:txBody>
      </p:sp>
      <p:sp>
        <p:nvSpPr>
          <p:cNvPr id="348" name="TextBox 16"/>
          <p:cNvSpPr txBox="1"/>
          <p:nvPr/>
        </p:nvSpPr>
        <p:spPr>
          <a:xfrm>
            <a:off x="11647488" y="8010176"/>
            <a:ext cx="12958763" cy="630936"/>
          </a:xfrm>
          <a:prstGeom prst="rect">
            <a:avLst/>
          </a:prstGeom>
          <a:solidFill>
            <a:srgbClr val="A8A3EA">
              <a:alpha val="38039"/>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1130300">
              <a:defRPr sz="3200">
                <a:latin typeface="Graphik"/>
                <a:ea typeface="Graphik"/>
                <a:cs typeface="Graphik"/>
                <a:sym typeface="Graphik"/>
              </a:defRPr>
            </a:lvl1pPr>
          </a:lstStyle>
          <a:p>
            <a:r>
              <a:t>4. Fraud Detection:</a:t>
            </a:r>
          </a:p>
        </p:txBody>
      </p:sp>
      <p:sp>
        <p:nvSpPr>
          <p:cNvPr id="349" name="TextBox 17"/>
          <p:cNvSpPr txBox="1"/>
          <p:nvPr/>
        </p:nvSpPr>
        <p:spPr>
          <a:xfrm>
            <a:off x="-1" y="10035032"/>
            <a:ext cx="7380290" cy="630937"/>
          </a:xfrm>
          <a:prstGeom prst="rect">
            <a:avLst/>
          </a:prstGeom>
          <a:solidFill>
            <a:srgbClr val="A8A3EA">
              <a:alpha val="38039"/>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1130300">
              <a:defRPr sz="3200">
                <a:latin typeface="Graphik"/>
                <a:ea typeface="Graphik"/>
                <a:cs typeface="Graphik"/>
                <a:sym typeface="Graphik"/>
              </a:defRPr>
            </a:lvl1pPr>
          </a:lstStyle>
          <a:p>
            <a:r>
              <a:t>5. Predictive Modeling: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345"/>
                                        </p:tgtEl>
                                        <p:attrNameLst>
                                          <p:attrName>style.visibility</p:attrName>
                                        </p:attrNameLst>
                                      </p:cBhvr>
                                      <p:to>
                                        <p:strVal val="visible"/>
                                      </p:to>
                                    </p:set>
                                    <p:anim calcmode="lin" valueType="num">
                                      <p:cBhvr>
                                        <p:cTn id="7" dur="500" fill="hold"/>
                                        <p:tgtEl>
                                          <p:spTgt spid="345"/>
                                        </p:tgtEl>
                                        <p:attrNameLst>
                                          <p:attrName>ppt_x</p:attrName>
                                        </p:attrNameLst>
                                      </p:cBhvr>
                                      <p:tavLst>
                                        <p:tav tm="0">
                                          <p:val>
                                            <p:strVal val="0-#ppt_w/2"/>
                                          </p:val>
                                        </p:tav>
                                        <p:tav tm="100000">
                                          <p:val>
                                            <p:strVal val="#ppt_x"/>
                                          </p:val>
                                        </p:tav>
                                      </p:tavLst>
                                    </p:anim>
                                    <p:anim calcmode="lin" valueType="num">
                                      <p:cBhvr>
                                        <p:cTn id="8" dur="500" fill="hold"/>
                                        <p:tgtEl>
                                          <p:spTgt spid="3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iterate>
                                    <p:tmAbs val="0"/>
                                  </p:iterate>
                                  <p:childTnLst>
                                    <p:set>
                                      <p:cBhvr>
                                        <p:cTn id="11" fill="hold"/>
                                        <p:tgtEl>
                                          <p:spTgt spid="340"/>
                                        </p:tgtEl>
                                        <p:attrNameLst>
                                          <p:attrName>style.visibility</p:attrName>
                                        </p:attrNameLst>
                                      </p:cBhvr>
                                      <p:to>
                                        <p:strVal val="visible"/>
                                      </p:to>
                                    </p:set>
                                    <p:anim calcmode="lin" valueType="num">
                                      <p:cBhvr>
                                        <p:cTn id="12" dur="500" fill="hold"/>
                                        <p:tgtEl>
                                          <p:spTgt spid="340"/>
                                        </p:tgtEl>
                                        <p:attrNameLst>
                                          <p:attrName>ppt_x</p:attrName>
                                        </p:attrNameLst>
                                      </p:cBhvr>
                                      <p:tavLst>
                                        <p:tav tm="0">
                                          <p:val>
                                            <p:strVal val="0-#ppt_w/2"/>
                                          </p:val>
                                        </p:tav>
                                        <p:tav tm="100000">
                                          <p:val>
                                            <p:strVal val="#ppt_x"/>
                                          </p:val>
                                        </p:tav>
                                      </p:tavLst>
                                    </p:anim>
                                    <p:anim calcmode="lin" valueType="num">
                                      <p:cBhvr>
                                        <p:cTn id="13" dur="500" fill="hold"/>
                                        <p:tgtEl>
                                          <p:spTgt spid="34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iterate>
                                    <p:tmAbs val="0"/>
                                  </p:iterate>
                                  <p:childTnLst>
                                    <p:set>
                                      <p:cBhvr>
                                        <p:cTn id="16" fill="hold"/>
                                        <p:tgtEl>
                                          <p:spTgt spid="346"/>
                                        </p:tgtEl>
                                        <p:attrNameLst>
                                          <p:attrName>style.visibility</p:attrName>
                                        </p:attrNameLst>
                                      </p:cBhvr>
                                      <p:to>
                                        <p:strVal val="visible"/>
                                      </p:to>
                                    </p:set>
                                    <p:anim calcmode="lin" valueType="num">
                                      <p:cBhvr>
                                        <p:cTn id="17" dur="500" fill="hold"/>
                                        <p:tgtEl>
                                          <p:spTgt spid="346"/>
                                        </p:tgtEl>
                                        <p:attrNameLst>
                                          <p:attrName>ppt_x</p:attrName>
                                        </p:attrNameLst>
                                      </p:cBhvr>
                                      <p:tavLst>
                                        <p:tav tm="0">
                                          <p:val>
                                            <p:strVal val="1+#ppt_w/2"/>
                                          </p:val>
                                        </p:tav>
                                        <p:tav tm="100000">
                                          <p:val>
                                            <p:strVal val="#ppt_x"/>
                                          </p:val>
                                        </p:tav>
                                      </p:tavLst>
                                    </p:anim>
                                    <p:anim calcmode="lin" valueType="num">
                                      <p:cBhvr>
                                        <p:cTn id="18" dur="500" fill="hold"/>
                                        <p:tgtEl>
                                          <p:spTgt spid="34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iterate>
                                    <p:tmAbs val="0"/>
                                  </p:iterate>
                                  <p:childTnLst>
                                    <p:set>
                                      <p:cBhvr>
                                        <p:cTn id="21" fill="hold"/>
                                        <p:tgtEl>
                                          <p:spTgt spid="341"/>
                                        </p:tgtEl>
                                        <p:attrNameLst>
                                          <p:attrName>style.visibility</p:attrName>
                                        </p:attrNameLst>
                                      </p:cBhvr>
                                      <p:to>
                                        <p:strVal val="visible"/>
                                      </p:to>
                                    </p:set>
                                    <p:anim calcmode="lin" valueType="num">
                                      <p:cBhvr>
                                        <p:cTn id="22" dur="500" fill="hold"/>
                                        <p:tgtEl>
                                          <p:spTgt spid="341"/>
                                        </p:tgtEl>
                                        <p:attrNameLst>
                                          <p:attrName>ppt_x</p:attrName>
                                        </p:attrNameLst>
                                      </p:cBhvr>
                                      <p:tavLst>
                                        <p:tav tm="0">
                                          <p:val>
                                            <p:strVal val="1+#ppt_w/2"/>
                                          </p:val>
                                        </p:tav>
                                        <p:tav tm="100000">
                                          <p:val>
                                            <p:strVal val="#ppt_x"/>
                                          </p:val>
                                        </p:tav>
                                      </p:tavLst>
                                    </p:anim>
                                    <p:anim calcmode="lin" valueType="num">
                                      <p:cBhvr>
                                        <p:cTn id="23" dur="500" fill="hold"/>
                                        <p:tgtEl>
                                          <p:spTgt spid="34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iterate>
                                    <p:tmAbs val="0"/>
                                  </p:iterate>
                                  <p:childTnLst>
                                    <p:set>
                                      <p:cBhvr>
                                        <p:cTn id="26" fill="hold"/>
                                        <p:tgtEl>
                                          <p:spTgt spid="347"/>
                                        </p:tgtEl>
                                        <p:attrNameLst>
                                          <p:attrName>style.visibility</p:attrName>
                                        </p:attrNameLst>
                                      </p:cBhvr>
                                      <p:to>
                                        <p:strVal val="visible"/>
                                      </p:to>
                                    </p:set>
                                    <p:anim calcmode="lin" valueType="num">
                                      <p:cBhvr>
                                        <p:cTn id="27" dur="500" fill="hold"/>
                                        <p:tgtEl>
                                          <p:spTgt spid="347"/>
                                        </p:tgtEl>
                                        <p:attrNameLst>
                                          <p:attrName>ppt_x</p:attrName>
                                        </p:attrNameLst>
                                      </p:cBhvr>
                                      <p:tavLst>
                                        <p:tav tm="0">
                                          <p:val>
                                            <p:strVal val="0-#ppt_w/2"/>
                                          </p:val>
                                        </p:tav>
                                        <p:tav tm="100000">
                                          <p:val>
                                            <p:strVal val="#ppt_x"/>
                                          </p:val>
                                        </p:tav>
                                      </p:tavLst>
                                    </p:anim>
                                    <p:anim calcmode="lin" valueType="num">
                                      <p:cBhvr>
                                        <p:cTn id="28" dur="500" fill="hold"/>
                                        <p:tgtEl>
                                          <p:spTgt spid="347"/>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iterate>
                                    <p:tmAbs val="0"/>
                                  </p:iterate>
                                  <p:childTnLst>
                                    <p:set>
                                      <p:cBhvr>
                                        <p:cTn id="31" fill="hold"/>
                                        <p:tgtEl>
                                          <p:spTgt spid="342"/>
                                        </p:tgtEl>
                                        <p:attrNameLst>
                                          <p:attrName>style.visibility</p:attrName>
                                        </p:attrNameLst>
                                      </p:cBhvr>
                                      <p:to>
                                        <p:strVal val="visible"/>
                                      </p:to>
                                    </p:set>
                                    <p:anim calcmode="lin" valueType="num">
                                      <p:cBhvr>
                                        <p:cTn id="32" dur="500" fill="hold"/>
                                        <p:tgtEl>
                                          <p:spTgt spid="342"/>
                                        </p:tgtEl>
                                        <p:attrNameLst>
                                          <p:attrName>ppt_x</p:attrName>
                                        </p:attrNameLst>
                                      </p:cBhvr>
                                      <p:tavLst>
                                        <p:tav tm="0">
                                          <p:val>
                                            <p:strVal val="0-#ppt_w/2"/>
                                          </p:val>
                                        </p:tav>
                                        <p:tav tm="100000">
                                          <p:val>
                                            <p:strVal val="#ppt_x"/>
                                          </p:val>
                                        </p:tav>
                                      </p:tavLst>
                                    </p:anim>
                                    <p:anim calcmode="lin" valueType="num">
                                      <p:cBhvr>
                                        <p:cTn id="33" dur="500" fill="hold"/>
                                        <p:tgtEl>
                                          <p:spTgt spid="342"/>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iterate>
                                    <p:tmAbs val="0"/>
                                  </p:iterate>
                                  <p:childTnLst>
                                    <p:set>
                                      <p:cBhvr>
                                        <p:cTn id="36" fill="hold"/>
                                        <p:tgtEl>
                                          <p:spTgt spid="348"/>
                                        </p:tgtEl>
                                        <p:attrNameLst>
                                          <p:attrName>style.visibility</p:attrName>
                                        </p:attrNameLst>
                                      </p:cBhvr>
                                      <p:to>
                                        <p:strVal val="visible"/>
                                      </p:to>
                                    </p:set>
                                    <p:anim calcmode="lin" valueType="num">
                                      <p:cBhvr>
                                        <p:cTn id="37" dur="500" fill="hold"/>
                                        <p:tgtEl>
                                          <p:spTgt spid="348"/>
                                        </p:tgtEl>
                                        <p:attrNameLst>
                                          <p:attrName>ppt_x</p:attrName>
                                        </p:attrNameLst>
                                      </p:cBhvr>
                                      <p:tavLst>
                                        <p:tav tm="0">
                                          <p:val>
                                            <p:strVal val="1+#ppt_w/2"/>
                                          </p:val>
                                        </p:tav>
                                        <p:tav tm="100000">
                                          <p:val>
                                            <p:strVal val="#ppt_x"/>
                                          </p:val>
                                        </p:tav>
                                      </p:tavLst>
                                    </p:anim>
                                    <p:anim calcmode="lin" valueType="num">
                                      <p:cBhvr>
                                        <p:cTn id="38" dur="500" fill="hold"/>
                                        <p:tgtEl>
                                          <p:spTgt spid="348"/>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iterate>
                                    <p:tmAbs val="0"/>
                                  </p:iterate>
                                  <p:childTnLst>
                                    <p:set>
                                      <p:cBhvr>
                                        <p:cTn id="41" fill="hold"/>
                                        <p:tgtEl>
                                          <p:spTgt spid="343"/>
                                        </p:tgtEl>
                                        <p:attrNameLst>
                                          <p:attrName>style.visibility</p:attrName>
                                        </p:attrNameLst>
                                      </p:cBhvr>
                                      <p:to>
                                        <p:strVal val="visible"/>
                                      </p:to>
                                    </p:set>
                                    <p:anim calcmode="lin" valueType="num">
                                      <p:cBhvr>
                                        <p:cTn id="42" dur="500" fill="hold"/>
                                        <p:tgtEl>
                                          <p:spTgt spid="343"/>
                                        </p:tgtEl>
                                        <p:attrNameLst>
                                          <p:attrName>ppt_x</p:attrName>
                                        </p:attrNameLst>
                                      </p:cBhvr>
                                      <p:tavLst>
                                        <p:tav tm="0">
                                          <p:val>
                                            <p:strVal val="1+#ppt_w/2"/>
                                          </p:val>
                                        </p:tav>
                                        <p:tav tm="100000">
                                          <p:val>
                                            <p:strVal val="#ppt_x"/>
                                          </p:val>
                                        </p:tav>
                                      </p:tavLst>
                                    </p:anim>
                                    <p:anim calcmode="lin" valueType="num">
                                      <p:cBhvr>
                                        <p:cTn id="43" dur="500" fill="hold"/>
                                        <p:tgtEl>
                                          <p:spTgt spid="343"/>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grpId="0" nodeType="afterEffect">
                                  <p:stCondLst>
                                    <p:cond delay="0"/>
                                  </p:stCondLst>
                                  <p:iterate>
                                    <p:tmAbs val="0"/>
                                  </p:iterate>
                                  <p:childTnLst>
                                    <p:set>
                                      <p:cBhvr>
                                        <p:cTn id="46" fill="hold"/>
                                        <p:tgtEl>
                                          <p:spTgt spid="349"/>
                                        </p:tgtEl>
                                        <p:attrNameLst>
                                          <p:attrName>style.visibility</p:attrName>
                                        </p:attrNameLst>
                                      </p:cBhvr>
                                      <p:to>
                                        <p:strVal val="visible"/>
                                      </p:to>
                                    </p:set>
                                    <p:anim calcmode="lin" valueType="num">
                                      <p:cBhvr>
                                        <p:cTn id="47" dur="500" fill="hold"/>
                                        <p:tgtEl>
                                          <p:spTgt spid="349"/>
                                        </p:tgtEl>
                                        <p:attrNameLst>
                                          <p:attrName>ppt_x</p:attrName>
                                        </p:attrNameLst>
                                      </p:cBhvr>
                                      <p:tavLst>
                                        <p:tav tm="0">
                                          <p:val>
                                            <p:strVal val="0-#ppt_w/2"/>
                                          </p:val>
                                        </p:tav>
                                        <p:tav tm="100000">
                                          <p:val>
                                            <p:strVal val="#ppt_x"/>
                                          </p:val>
                                        </p:tav>
                                      </p:tavLst>
                                    </p:anim>
                                    <p:anim calcmode="lin" valueType="num">
                                      <p:cBhvr>
                                        <p:cTn id="48" dur="500" fill="hold"/>
                                        <p:tgtEl>
                                          <p:spTgt spid="349"/>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grpId="0" nodeType="afterEffect">
                                  <p:stCondLst>
                                    <p:cond delay="0"/>
                                  </p:stCondLst>
                                  <p:iterate>
                                    <p:tmAbs val="0"/>
                                  </p:iterate>
                                  <p:childTnLst>
                                    <p:set>
                                      <p:cBhvr>
                                        <p:cTn id="51" fill="hold"/>
                                        <p:tgtEl>
                                          <p:spTgt spid="344"/>
                                        </p:tgtEl>
                                        <p:attrNameLst>
                                          <p:attrName>style.visibility</p:attrName>
                                        </p:attrNameLst>
                                      </p:cBhvr>
                                      <p:to>
                                        <p:strVal val="visible"/>
                                      </p:to>
                                    </p:set>
                                    <p:anim calcmode="lin" valueType="num">
                                      <p:cBhvr>
                                        <p:cTn id="52" dur="1000" fill="hold"/>
                                        <p:tgtEl>
                                          <p:spTgt spid="344"/>
                                        </p:tgtEl>
                                        <p:attrNameLst>
                                          <p:attrName>ppt_x</p:attrName>
                                        </p:attrNameLst>
                                      </p:cBhvr>
                                      <p:tavLst>
                                        <p:tav tm="0">
                                          <p:val>
                                            <p:strVal val="0-#ppt_w/2"/>
                                          </p:val>
                                        </p:tav>
                                        <p:tav tm="100000">
                                          <p:val>
                                            <p:strVal val="#ppt_x"/>
                                          </p:val>
                                        </p:tav>
                                      </p:tavLst>
                                    </p:anim>
                                    <p:anim calcmode="lin" valueType="num">
                                      <p:cBhvr>
                                        <p:cTn id="53" dur="1000" fill="hold"/>
                                        <p:tgtEl>
                                          <p:spTgt spid="3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P spid="341" grpId="0" animBg="1" advAuto="0"/>
      <p:bldP spid="342" grpId="0" animBg="1" advAuto="0"/>
      <p:bldP spid="343" grpId="0" animBg="1" advAuto="0"/>
      <p:bldP spid="344" grpId="0" animBg="1" advAuto="0"/>
      <p:bldP spid="345" grpId="0" animBg="1" advAuto="0"/>
      <p:bldP spid="346" grpId="0" animBg="1" advAuto="0"/>
      <p:bldP spid="347" grpId="0" animBg="1" advAuto="0"/>
      <p:bldP spid="348" grpId="0" animBg="1" advAuto="0"/>
      <p:bldP spid="349"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Rectangle 1"/>
          <p:cNvSpPr/>
          <p:nvPr/>
        </p:nvSpPr>
        <p:spPr>
          <a:xfrm>
            <a:off x="0" y="320842"/>
            <a:ext cx="24384000"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pic>
        <p:nvPicPr>
          <p:cNvPr id="352" name="Image" descr="Image"/>
          <p:cNvPicPr>
            <a:picLocks noChangeAspect="1"/>
          </p:cNvPicPr>
          <p:nvPr/>
        </p:nvPicPr>
        <p:blipFill>
          <a:blip r:embed="rId2"/>
          <a:stretch>
            <a:fillRect/>
          </a:stretch>
        </p:blipFill>
        <p:spPr>
          <a:xfrm>
            <a:off x="15332808" y="157171"/>
            <a:ext cx="1847851" cy="1727201"/>
          </a:xfrm>
          <a:prstGeom prst="rect">
            <a:avLst/>
          </a:prstGeom>
          <a:ln w="12700">
            <a:miter lim="400000"/>
          </a:ln>
        </p:spPr>
      </p:pic>
      <p:sp>
        <p:nvSpPr>
          <p:cNvPr id="353" name="Data  Description"/>
          <p:cNvSpPr txBox="1">
            <a:spLocks noGrp="1"/>
          </p:cNvSpPr>
          <p:nvPr>
            <p:ph type="title"/>
          </p:nvPr>
        </p:nvSpPr>
        <p:spPr>
          <a:xfrm>
            <a:off x="750887" y="536575"/>
            <a:ext cx="21945601" cy="1727200"/>
          </a:xfrm>
          <a:prstGeom prst="rect">
            <a:avLst/>
          </a:prstGeom>
        </p:spPr>
        <p:txBody>
          <a:bodyPr/>
          <a:lstStyle>
            <a:lvl1pPr>
              <a:defRPr spc="-100"/>
            </a:lvl1pPr>
          </a:lstStyle>
          <a:p>
            <a:r>
              <a:t>Data Description</a:t>
            </a:r>
          </a:p>
        </p:txBody>
      </p:sp>
      <p:sp>
        <p:nvSpPr>
          <p:cNvPr id="354" name="Data was obtained from Kaggle.…"/>
          <p:cNvSpPr txBox="1">
            <a:spLocks noGrp="1"/>
          </p:cNvSpPr>
          <p:nvPr>
            <p:ph type="body" idx="1"/>
          </p:nvPr>
        </p:nvSpPr>
        <p:spPr>
          <a:xfrm>
            <a:off x="1217612" y="4269242"/>
            <a:ext cx="21948776" cy="8483601"/>
          </a:xfrm>
          <a:prstGeom prst="rect">
            <a:avLst/>
          </a:prstGeom>
        </p:spPr>
        <p:txBody>
          <a:bodyPr/>
          <a:lstStyle/>
          <a:p>
            <a:pPr marL="453262" indent="-453262" defTabSz="2023821">
              <a:spcBef>
                <a:spcPts val="1900"/>
              </a:spcBef>
              <a:defRPr sz="3600">
                <a:latin typeface="Canela Text Bold"/>
                <a:ea typeface="Canela Text Bold"/>
                <a:cs typeface="Canela Text Bold"/>
                <a:sym typeface="Canela Text Bold"/>
              </a:defRPr>
            </a:pPr>
            <a:r>
              <a:t>Data was obtained from </a:t>
            </a:r>
            <a:endParaRPr>
              <a:solidFill>
                <a:srgbClr val="0433FF"/>
              </a:solidFill>
            </a:endParaRPr>
          </a:p>
          <a:p>
            <a:pPr marL="906524" lvl="1" indent="-453262" defTabSz="2023821">
              <a:spcBef>
                <a:spcPts val="1900"/>
              </a:spcBef>
              <a:defRPr sz="3600"/>
            </a:pPr>
            <a:r>
              <a:t>Variables of interest</a:t>
            </a:r>
          </a:p>
          <a:p>
            <a:pPr marL="1359788" lvl="2" indent="-453261" defTabSz="2023821">
              <a:spcBef>
                <a:spcPts val="1900"/>
              </a:spcBef>
              <a:defRPr sz="3600"/>
            </a:pPr>
            <a:r>
              <a:t>Total Claim Amount (USD)</a:t>
            </a:r>
          </a:p>
          <a:p>
            <a:pPr marL="0" lvl="1" indent="379474" defTabSz="2023821">
              <a:spcBef>
                <a:spcPts val="1900"/>
              </a:spcBef>
              <a:buSzTx/>
              <a:buNone/>
              <a:defRPr sz="3600"/>
            </a:pPr>
            <a:endParaRPr/>
          </a:p>
          <a:p>
            <a:pPr marL="453262" indent="-453262" defTabSz="2023821">
              <a:spcBef>
                <a:spcPts val="1900"/>
              </a:spcBef>
              <a:defRPr sz="3600">
                <a:latin typeface="Canela Text Bold"/>
                <a:ea typeface="Canela Text Bold"/>
                <a:cs typeface="Canela Text Bold"/>
                <a:sym typeface="Canela Text Bold"/>
              </a:defRPr>
            </a:pPr>
            <a:r>
              <a:t>Pre processing</a:t>
            </a:r>
          </a:p>
          <a:p>
            <a:pPr marL="906524" lvl="1" indent="-453262" defTabSz="2023821">
              <a:spcBef>
                <a:spcPts val="1900"/>
              </a:spcBef>
              <a:defRPr sz="3600"/>
            </a:pPr>
            <a:r>
              <a:t>No missing values were found in our data</a:t>
            </a:r>
          </a:p>
          <a:p>
            <a:pPr marL="906524" lvl="1" indent="-453262" defTabSz="2023821">
              <a:spcBef>
                <a:spcPts val="1900"/>
              </a:spcBef>
              <a:defRPr sz="3600"/>
            </a:pPr>
            <a:r>
              <a:t>Some columns that were irrelevant to our study or found to be ambiguous were removed (“hobbies of insured” , “Capital Gains”)</a:t>
            </a:r>
          </a:p>
          <a:p>
            <a:pPr marL="906524" lvl="1" indent="-453262" defTabSz="2023821">
              <a:spcBef>
                <a:spcPts val="1900"/>
              </a:spcBef>
              <a:defRPr sz="3600"/>
            </a:pPr>
            <a:r>
              <a:t>Data was found to be proportionate (in terms of sex, education level or state variables )</a:t>
            </a:r>
          </a:p>
        </p:txBody>
      </p:sp>
      <p:pic>
        <p:nvPicPr>
          <p:cNvPr id="355" name="Image" descr="Image"/>
          <p:cNvPicPr>
            <a:picLocks noChangeAspect="1"/>
          </p:cNvPicPr>
          <p:nvPr/>
        </p:nvPicPr>
        <p:blipFill>
          <a:blip r:embed="rId3"/>
          <a:stretch>
            <a:fillRect/>
          </a:stretch>
        </p:blipFill>
        <p:spPr>
          <a:xfrm>
            <a:off x="15648443" y="2841226"/>
            <a:ext cx="6770687" cy="6096191"/>
          </a:xfrm>
          <a:prstGeom prst="rect">
            <a:avLst/>
          </a:prstGeom>
          <a:ln w="12700">
            <a:miter lim="400000"/>
          </a:ln>
        </p:spPr>
      </p:pic>
      <p:sp>
        <p:nvSpPr>
          <p:cNvPr id="356" name="TextBox 2"/>
          <p:cNvSpPr txBox="1"/>
          <p:nvPr/>
        </p:nvSpPr>
        <p:spPr>
          <a:xfrm>
            <a:off x="7156002" y="4201448"/>
            <a:ext cx="2133601" cy="782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90000"/>
              </a:lnSpc>
              <a:defRPr sz="3600" u="sng">
                <a:solidFill>
                  <a:srgbClr val="0000FF"/>
                </a:solidFill>
                <a:uFill>
                  <a:solidFill>
                    <a:srgbClr val="0000FF"/>
                  </a:solidFill>
                </a:uFill>
                <a:latin typeface="Canela Text Bold"/>
                <a:ea typeface="Canela Text Bold"/>
                <a:cs typeface="Canela Text Bold"/>
                <a:sym typeface="Canela Text Bold"/>
                <a:hlinkClick r:id="rId4"/>
              </a:defRPr>
            </a:lvl1pPr>
          </a:lstStyle>
          <a:p>
            <a:pPr>
              <a:defRPr>
                <a:solidFill>
                  <a:srgbClr val="0433FF"/>
                </a:solidFill>
                <a:uFillTx/>
              </a:defRPr>
            </a:pPr>
            <a:r>
              <a:rPr>
                <a:solidFill>
                  <a:srgbClr val="0000FF"/>
                </a:solidFill>
                <a:uFill>
                  <a:solidFill>
                    <a:srgbClr val="0000FF"/>
                  </a:solidFill>
                </a:uFill>
                <a:hlinkClick r:id="rId4"/>
              </a:rPr>
              <a:t>Kaggle.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p:tmAbs val="0"/>
                                  </p:iterate>
                                  <p:childTnLst>
                                    <p:set>
                                      <p:cBhvr>
                                        <p:cTn id="6" fill="hold"/>
                                        <p:tgtEl>
                                          <p:spTgt spid="354">
                                            <p:bg/>
                                          </p:spTgt>
                                        </p:tgtEl>
                                        <p:attrNameLst>
                                          <p:attrName>style.visibility</p:attrName>
                                        </p:attrNameLst>
                                      </p:cBhvr>
                                      <p:to>
                                        <p:strVal val="visible"/>
                                      </p:to>
                                    </p:set>
                                    <p:anim calcmode="lin" valueType="num">
                                      <p:cBhvr>
                                        <p:cTn id="7" dur="500" fill="hold"/>
                                        <p:tgtEl>
                                          <p:spTgt spid="354">
                                            <p:bg/>
                                          </p:spTgt>
                                        </p:tgtEl>
                                        <p:attrNameLst>
                                          <p:attrName>ppt_x</p:attrName>
                                        </p:attrNameLst>
                                      </p:cBhvr>
                                      <p:tavLst>
                                        <p:tav tm="0">
                                          <p:val>
                                            <p:strVal val="#ppt_x"/>
                                          </p:val>
                                        </p:tav>
                                        <p:tav tm="100000">
                                          <p:val>
                                            <p:strVal val="#ppt_x"/>
                                          </p:val>
                                        </p:tav>
                                      </p:tavLst>
                                    </p:anim>
                                    <p:anim calcmode="lin" valueType="num">
                                      <p:cBhvr>
                                        <p:cTn id="8" dur="500" fill="hold"/>
                                        <p:tgtEl>
                                          <p:spTgt spid="354">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iterate>
                                    <p:tmAbs val="0"/>
                                  </p:iterate>
                                  <p:childTnLst>
                                    <p:set>
                                      <p:cBhvr>
                                        <p:cTn id="10" fill="hold"/>
                                        <p:tgtEl>
                                          <p:spTgt spid="354">
                                            <p:txEl>
                                              <p:pRg st="0" end="0"/>
                                            </p:txEl>
                                          </p:spTgt>
                                        </p:tgtEl>
                                        <p:attrNameLst>
                                          <p:attrName>style.visibility</p:attrName>
                                        </p:attrNameLst>
                                      </p:cBhvr>
                                      <p:to>
                                        <p:strVal val="visible"/>
                                      </p:to>
                                    </p:set>
                                    <p:anim calcmode="lin" valueType="num">
                                      <p:cBhvr>
                                        <p:cTn id="11" dur="500" fill="hold"/>
                                        <p:tgtEl>
                                          <p:spTgt spid="354">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35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iterate>
                                    <p:tmAbs val="0"/>
                                  </p:iterate>
                                  <p:childTnLst>
                                    <p:set>
                                      <p:cBhvr>
                                        <p:cTn id="14" fill="hold"/>
                                        <p:tgtEl>
                                          <p:spTgt spid="354">
                                            <p:txEl>
                                              <p:pRg st="1" end="1"/>
                                            </p:txEl>
                                          </p:spTgt>
                                        </p:tgtEl>
                                        <p:attrNameLst>
                                          <p:attrName>style.visibility</p:attrName>
                                        </p:attrNameLst>
                                      </p:cBhvr>
                                      <p:to>
                                        <p:strVal val="visible"/>
                                      </p:to>
                                    </p:set>
                                    <p:anim calcmode="lin" valueType="num">
                                      <p:cBhvr>
                                        <p:cTn id="15" dur="500" fill="hold"/>
                                        <p:tgtEl>
                                          <p:spTgt spid="354">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54">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iterate>
                                    <p:tmAbs val="0"/>
                                  </p:iterate>
                                  <p:childTnLst>
                                    <p:set>
                                      <p:cBhvr>
                                        <p:cTn id="18" fill="hold"/>
                                        <p:tgtEl>
                                          <p:spTgt spid="354">
                                            <p:txEl>
                                              <p:pRg st="2" end="2"/>
                                            </p:txEl>
                                          </p:spTgt>
                                        </p:tgtEl>
                                        <p:attrNameLst>
                                          <p:attrName>style.visibility</p:attrName>
                                        </p:attrNameLst>
                                      </p:cBhvr>
                                      <p:to>
                                        <p:strVal val="visible"/>
                                      </p:to>
                                    </p:set>
                                    <p:anim calcmode="lin" valueType="num">
                                      <p:cBhvr>
                                        <p:cTn id="19" dur="500" fill="hold"/>
                                        <p:tgtEl>
                                          <p:spTgt spid="354">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354">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iterate>
                                    <p:tmAbs val="0"/>
                                  </p:iterate>
                                  <p:childTnLst>
                                    <p:set>
                                      <p:cBhvr>
                                        <p:cTn id="22" fill="hold"/>
                                        <p:tgtEl>
                                          <p:spTgt spid="354">
                                            <p:txEl>
                                              <p:pRg st="3" end="3"/>
                                            </p:txEl>
                                          </p:spTgt>
                                        </p:tgtEl>
                                        <p:attrNameLst>
                                          <p:attrName>style.visibility</p:attrName>
                                        </p:attrNameLst>
                                      </p:cBhvr>
                                      <p:to>
                                        <p:strVal val="visible"/>
                                      </p:to>
                                    </p:set>
                                    <p:anim calcmode="lin" valueType="num">
                                      <p:cBhvr>
                                        <p:cTn id="23" dur="500" fill="hold"/>
                                        <p:tgtEl>
                                          <p:spTgt spid="354">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35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fill="hold" grpId="0" nodeType="clickEffect">
                                  <p:stCondLst>
                                    <p:cond delay="0"/>
                                  </p:stCondLst>
                                  <p:iterate>
                                    <p:tmAbs val="0"/>
                                  </p:iterate>
                                  <p:childTnLst>
                                    <p:set>
                                      <p:cBhvr>
                                        <p:cTn id="28" fill="hold"/>
                                        <p:tgtEl>
                                          <p:spTgt spid="356"/>
                                        </p:tgtEl>
                                        <p:attrNameLst>
                                          <p:attrName>style.visibility</p:attrName>
                                        </p:attrNameLst>
                                      </p:cBhvr>
                                      <p:to>
                                        <p:strVal val="visible"/>
                                      </p:to>
                                    </p:set>
                                    <p:animEffect transition="in" filter="fade">
                                      <p:cBhvr>
                                        <p:cTn id="29" dur="500"/>
                                        <p:tgtEl>
                                          <p:spTgt spid="35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iterate>
                                    <p:tmAbs val="0"/>
                                  </p:iterate>
                                  <p:childTnLst>
                                    <p:set>
                                      <p:cBhvr>
                                        <p:cTn id="33" fill="hold"/>
                                        <p:tgtEl>
                                          <p:spTgt spid="354">
                                            <p:txEl>
                                              <p:pRg st="4" end="4"/>
                                            </p:txEl>
                                          </p:spTgt>
                                        </p:tgtEl>
                                        <p:attrNameLst>
                                          <p:attrName>style.visibility</p:attrName>
                                        </p:attrNameLst>
                                      </p:cBhvr>
                                      <p:to>
                                        <p:strVal val="visible"/>
                                      </p:to>
                                    </p:set>
                                    <p:anim calcmode="lin" valueType="num">
                                      <p:cBhvr>
                                        <p:cTn id="34" dur="500" fill="hold"/>
                                        <p:tgtEl>
                                          <p:spTgt spid="354">
                                            <p:txEl>
                                              <p:pRg st="4" end="4"/>
                                            </p:txEl>
                                          </p:spTgt>
                                        </p:tgtEl>
                                        <p:attrNameLst>
                                          <p:attrName>ppt_x</p:attrName>
                                        </p:attrNameLst>
                                      </p:cBhvr>
                                      <p:tavLst>
                                        <p:tav tm="0">
                                          <p:val>
                                            <p:strVal val="#ppt_x"/>
                                          </p:val>
                                        </p:tav>
                                        <p:tav tm="100000">
                                          <p:val>
                                            <p:strVal val="#ppt_x"/>
                                          </p:val>
                                        </p:tav>
                                      </p:tavLst>
                                    </p:anim>
                                    <p:anim calcmode="lin" valueType="num">
                                      <p:cBhvr>
                                        <p:cTn id="35" dur="500" fill="hold"/>
                                        <p:tgtEl>
                                          <p:spTgt spid="354">
                                            <p:txEl>
                                              <p:pRg st="4" end="4"/>
                                            </p:txEl>
                                          </p:spTgt>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iterate>
                                    <p:tmAbs val="0"/>
                                  </p:iterate>
                                  <p:childTnLst>
                                    <p:set>
                                      <p:cBhvr>
                                        <p:cTn id="37" fill="hold"/>
                                        <p:tgtEl>
                                          <p:spTgt spid="354">
                                            <p:txEl>
                                              <p:pRg st="5" end="5"/>
                                            </p:txEl>
                                          </p:spTgt>
                                        </p:tgtEl>
                                        <p:attrNameLst>
                                          <p:attrName>style.visibility</p:attrName>
                                        </p:attrNameLst>
                                      </p:cBhvr>
                                      <p:to>
                                        <p:strVal val="visible"/>
                                      </p:to>
                                    </p:set>
                                    <p:anim calcmode="lin" valueType="num">
                                      <p:cBhvr>
                                        <p:cTn id="38" dur="500" fill="hold"/>
                                        <p:tgtEl>
                                          <p:spTgt spid="354">
                                            <p:txEl>
                                              <p:pRg st="5" end="5"/>
                                            </p:txEl>
                                          </p:spTgt>
                                        </p:tgtEl>
                                        <p:attrNameLst>
                                          <p:attrName>ppt_x</p:attrName>
                                        </p:attrNameLst>
                                      </p:cBhvr>
                                      <p:tavLst>
                                        <p:tav tm="0">
                                          <p:val>
                                            <p:strVal val="#ppt_x"/>
                                          </p:val>
                                        </p:tav>
                                        <p:tav tm="100000">
                                          <p:val>
                                            <p:strVal val="#ppt_x"/>
                                          </p:val>
                                        </p:tav>
                                      </p:tavLst>
                                    </p:anim>
                                    <p:anim calcmode="lin" valueType="num">
                                      <p:cBhvr>
                                        <p:cTn id="39" dur="500" fill="hold"/>
                                        <p:tgtEl>
                                          <p:spTgt spid="354">
                                            <p:txEl>
                                              <p:pRg st="5" end="5"/>
                                            </p:txEl>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iterate>
                                    <p:tmAbs val="0"/>
                                  </p:iterate>
                                  <p:childTnLst>
                                    <p:set>
                                      <p:cBhvr>
                                        <p:cTn id="41" fill="hold"/>
                                        <p:tgtEl>
                                          <p:spTgt spid="354">
                                            <p:txEl>
                                              <p:pRg st="6" end="6"/>
                                            </p:txEl>
                                          </p:spTgt>
                                        </p:tgtEl>
                                        <p:attrNameLst>
                                          <p:attrName>style.visibility</p:attrName>
                                        </p:attrNameLst>
                                      </p:cBhvr>
                                      <p:to>
                                        <p:strVal val="visible"/>
                                      </p:to>
                                    </p:set>
                                    <p:anim calcmode="lin" valueType="num">
                                      <p:cBhvr>
                                        <p:cTn id="42" dur="500" fill="hold"/>
                                        <p:tgtEl>
                                          <p:spTgt spid="354">
                                            <p:txEl>
                                              <p:pRg st="6" end="6"/>
                                            </p:txEl>
                                          </p:spTgt>
                                        </p:tgtEl>
                                        <p:attrNameLst>
                                          <p:attrName>ppt_x</p:attrName>
                                        </p:attrNameLst>
                                      </p:cBhvr>
                                      <p:tavLst>
                                        <p:tav tm="0">
                                          <p:val>
                                            <p:strVal val="#ppt_x"/>
                                          </p:val>
                                        </p:tav>
                                        <p:tav tm="100000">
                                          <p:val>
                                            <p:strVal val="#ppt_x"/>
                                          </p:val>
                                        </p:tav>
                                      </p:tavLst>
                                    </p:anim>
                                    <p:anim calcmode="lin" valueType="num">
                                      <p:cBhvr>
                                        <p:cTn id="43" dur="500" fill="hold"/>
                                        <p:tgtEl>
                                          <p:spTgt spid="354">
                                            <p:txEl>
                                              <p:pRg st="6" end="6"/>
                                            </p:txEl>
                                          </p:spTgt>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iterate>
                                    <p:tmAbs val="0"/>
                                  </p:iterate>
                                  <p:childTnLst>
                                    <p:set>
                                      <p:cBhvr>
                                        <p:cTn id="45" fill="hold"/>
                                        <p:tgtEl>
                                          <p:spTgt spid="354">
                                            <p:txEl>
                                              <p:pRg st="7" end="7"/>
                                            </p:txEl>
                                          </p:spTgt>
                                        </p:tgtEl>
                                        <p:attrNameLst>
                                          <p:attrName>style.visibility</p:attrName>
                                        </p:attrNameLst>
                                      </p:cBhvr>
                                      <p:to>
                                        <p:strVal val="visible"/>
                                      </p:to>
                                    </p:set>
                                    <p:anim calcmode="lin" valueType="num">
                                      <p:cBhvr>
                                        <p:cTn id="46" dur="500" fill="hold"/>
                                        <p:tgtEl>
                                          <p:spTgt spid="354">
                                            <p:txEl>
                                              <p:pRg st="7" end="7"/>
                                            </p:txEl>
                                          </p:spTgt>
                                        </p:tgtEl>
                                        <p:attrNameLst>
                                          <p:attrName>ppt_x</p:attrName>
                                        </p:attrNameLst>
                                      </p:cBhvr>
                                      <p:tavLst>
                                        <p:tav tm="0">
                                          <p:val>
                                            <p:strVal val="#ppt_x"/>
                                          </p:val>
                                        </p:tav>
                                        <p:tav tm="100000">
                                          <p:val>
                                            <p:strVal val="#ppt_x"/>
                                          </p:val>
                                        </p:tav>
                                      </p:tavLst>
                                    </p:anim>
                                    <p:anim calcmode="lin" valueType="num">
                                      <p:cBhvr>
                                        <p:cTn id="47" dur="500" fill="hold"/>
                                        <p:tgtEl>
                                          <p:spTgt spid="35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build="p" animBg="1" advAuto="0"/>
      <p:bldP spid="356"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Rectangle 1"/>
          <p:cNvSpPr/>
          <p:nvPr/>
        </p:nvSpPr>
        <p:spPr>
          <a:xfrm>
            <a:off x="-2" y="436659"/>
            <a:ext cx="24384001" cy="1691634"/>
          </a:xfrm>
          <a:prstGeom prst="rect">
            <a:avLst/>
          </a:prstGeom>
          <a:solidFill>
            <a:srgbClr val="EE7A90"/>
          </a:solidFill>
          <a:ln w="12700">
            <a:solidFill>
              <a:srgbClr val="D5D5D5"/>
            </a:solidFill>
            <a:miter lim="400000"/>
          </a:ln>
          <a:effectLst>
            <a:outerShdw blurRad="63500" rotWithShape="0">
              <a:srgbClr val="000000">
                <a:alpha val="40000"/>
              </a:srgbClr>
            </a:outerShdw>
          </a:effectLst>
        </p:spPr>
        <p:txBody>
          <a:bodyPr lIns="50800" tIns="50800" rIns="50800" bIns="50800" anchor="ctr"/>
          <a:lstStyle/>
          <a:p>
            <a:pPr algn="ctr" defTabSz="1130300">
              <a:defRPr sz="3200">
                <a:solidFill>
                  <a:srgbClr val="FFFFFF"/>
                </a:solidFill>
                <a:latin typeface="Graphik"/>
                <a:ea typeface="Graphik"/>
                <a:cs typeface="Graphik"/>
                <a:sym typeface="Graphik"/>
              </a:defRPr>
            </a:pPr>
            <a:endParaRPr/>
          </a:p>
        </p:txBody>
      </p:sp>
      <p:sp>
        <p:nvSpPr>
          <p:cNvPr id="359" name="Snapshot of data"/>
          <p:cNvSpPr txBox="1">
            <a:spLocks noGrp="1"/>
          </p:cNvSpPr>
          <p:nvPr>
            <p:ph type="title"/>
          </p:nvPr>
        </p:nvSpPr>
        <p:spPr>
          <a:xfrm>
            <a:off x="6054623" y="1196573"/>
            <a:ext cx="12274753" cy="171807"/>
          </a:xfrm>
          <a:prstGeom prst="rect">
            <a:avLst/>
          </a:prstGeom>
        </p:spPr>
        <p:txBody>
          <a:bodyPr/>
          <a:lstStyle>
            <a:lvl1pPr defTabSz="975360">
              <a:defRPr sz="4600"/>
            </a:lvl1pPr>
          </a:lstStyle>
          <a:p>
            <a:r>
              <a:t>Snapshot of data</a:t>
            </a:r>
          </a:p>
        </p:txBody>
      </p:sp>
      <p:pic>
        <p:nvPicPr>
          <p:cNvPr id="360" name="Picture 2" descr="Picture 2"/>
          <p:cNvPicPr>
            <a:picLocks noChangeAspect="1"/>
          </p:cNvPicPr>
          <p:nvPr/>
        </p:nvPicPr>
        <p:blipFill>
          <a:blip r:embed="rId2"/>
          <a:stretch>
            <a:fillRect/>
          </a:stretch>
        </p:blipFill>
        <p:spPr>
          <a:xfrm>
            <a:off x="1590200" y="2520740"/>
            <a:ext cx="22023963" cy="10022542"/>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361" name="Snapshot of data"/>
          <p:cNvSpPr txBox="1"/>
          <p:nvPr/>
        </p:nvSpPr>
        <p:spPr>
          <a:xfrm>
            <a:off x="12191999" y="12606534"/>
            <a:ext cx="14702120" cy="7209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ctr">
              <a:lnSpc>
                <a:spcPct val="64000"/>
              </a:lnSpc>
              <a:defRPr sz="3200"/>
            </a:lvl1pPr>
          </a:lstStyle>
          <a:p>
            <a:r>
              <a:t>DIMENSIONS : 1000 X 31</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iterate>
                                    <p:tmAbs val="0"/>
                                  </p:iterate>
                                  <p:childTnLst>
                                    <p:set>
                                      <p:cBhvr>
                                        <p:cTn id="6" fill="hold"/>
                                        <p:tgtEl>
                                          <p:spTgt spid="358"/>
                                        </p:tgtEl>
                                        <p:attrNameLst>
                                          <p:attrName>style.visibility</p:attrName>
                                        </p:attrNameLst>
                                      </p:cBhvr>
                                      <p:to>
                                        <p:strVal val="visible"/>
                                      </p:to>
                                    </p:set>
                                    <p:animEffect transition="in" filter="wipe(down)">
                                      <p:cBhvr>
                                        <p:cTn id="7" dur="500"/>
                                        <p:tgtEl>
                                          <p:spTgt spid="358"/>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359"/>
                                        </p:tgtEl>
                                        <p:attrNameLst>
                                          <p:attrName>style.visibility</p:attrName>
                                        </p:attrNameLst>
                                      </p:cBhvr>
                                      <p:to>
                                        <p:strVal val="visible"/>
                                      </p:to>
                                    </p:set>
                                    <p:animEffect transition="in" filter="wipe(left)">
                                      <p:cBhvr>
                                        <p:cTn id="11" dur="500"/>
                                        <p:tgtEl>
                                          <p:spTgt spid="35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iterate>
                                    <p:tmAbs val="0"/>
                                  </p:iterate>
                                  <p:childTnLst>
                                    <p:set>
                                      <p:cBhvr>
                                        <p:cTn id="15" fill="hold"/>
                                        <p:tgtEl>
                                          <p:spTgt spid="360"/>
                                        </p:tgtEl>
                                        <p:attrNameLst>
                                          <p:attrName>style.visibility</p:attrName>
                                        </p:attrNameLst>
                                      </p:cBhvr>
                                      <p:to>
                                        <p:strVal val="visible"/>
                                      </p:to>
                                    </p:set>
                                    <p:anim calcmode="lin" valueType="num">
                                      <p:cBhvr>
                                        <p:cTn id="16" dur="500" fill="hold"/>
                                        <p:tgtEl>
                                          <p:spTgt spid="360"/>
                                        </p:tgtEl>
                                        <p:attrNameLst>
                                          <p:attrName>ppt_x</p:attrName>
                                        </p:attrNameLst>
                                      </p:cBhvr>
                                      <p:tavLst>
                                        <p:tav tm="0">
                                          <p:val>
                                            <p:strVal val="1+#ppt_w/2"/>
                                          </p:val>
                                        </p:tav>
                                        <p:tav tm="100000">
                                          <p:val>
                                            <p:strVal val="#ppt_x"/>
                                          </p:val>
                                        </p:tav>
                                      </p:tavLst>
                                    </p:anim>
                                    <p:anim calcmode="lin" valueType="num">
                                      <p:cBhvr>
                                        <p:cTn id="17" dur="500" fill="hold"/>
                                        <p:tgtEl>
                                          <p:spTgt spid="360"/>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iterate>
                                    <p:tmAbs val="0"/>
                                  </p:iterate>
                                  <p:childTnLst>
                                    <p:set>
                                      <p:cBhvr>
                                        <p:cTn id="21" fill="hold"/>
                                        <p:tgtEl>
                                          <p:spTgt spid="361"/>
                                        </p:tgtEl>
                                        <p:attrNameLst>
                                          <p:attrName>style.visibility</p:attrName>
                                        </p:attrNameLst>
                                      </p:cBhvr>
                                      <p:to>
                                        <p:strVal val="visible"/>
                                      </p:to>
                                    </p:set>
                                    <p:animEffect transition="in" filter="wipe(down)">
                                      <p:cBhvr>
                                        <p:cTn id="22" dur="50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 grpId="0" animBg="1" advAuto="0"/>
      <p:bldP spid="359" grpId="0" animBg="1" advAuto="0"/>
      <p:bldP spid="360" grpId="0" animBg="1" advAuto="0"/>
      <p:bldP spid="361" grpId="0" animBg="1" advAuto="0"/>
    </p:bldLst>
  </p:timing>
</p:sld>
</file>

<file path=ppt/theme/theme1.xml><?xml version="1.0" encoding="utf-8"?>
<a:theme xmlns:a="http://schemas.openxmlformats.org/drawingml/2006/main" name="23_ClassicWhite">
  <a:themeElements>
    <a:clrScheme name="23_ClassicWhite">
      <a:dk1>
        <a:srgbClr val="000000"/>
      </a:dk1>
      <a:lt1>
        <a:srgbClr val="FFFFFF"/>
      </a:lt1>
      <a:dk2>
        <a:srgbClr val="A7A7A7"/>
      </a:dk2>
      <a:lt2>
        <a:srgbClr val="535353"/>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Helvetica"/>
        <a:ea typeface="Helvetica"/>
        <a:cs typeface="Helvetica"/>
      </a:majorFont>
      <a:minorFont>
        <a:latin typeface="Helvetica Neue"/>
        <a:ea typeface="Helvetica Neue"/>
        <a:cs typeface="Helvetica Neue"/>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3_ClassicWhite">
  <a:themeElements>
    <a:clrScheme name="23_ClassicWhite">
      <a:dk1>
        <a:srgbClr val="000000"/>
      </a:dk1>
      <a:lt1>
        <a:srgbClr val="FFFFFF"/>
      </a:lt1>
      <a:dk2>
        <a:srgbClr val="A7A7A7"/>
      </a:dk2>
      <a:lt2>
        <a:srgbClr val="535353"/>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Helvetica"/>
        <a:ea typeface="Helvetica"/>
        <a:cs typeface="Helvetica"/>
      </a:majorFont>
      <a:minorFont>
        <a:latin typeface="Helvetica Neue"/>
        <a:ea typeface="Helvetica Neue"/>
        <a:cs typeface="Helvetica Neue"/>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nela Bold"/>
            <a:ea typeface="Canela Bold"/>
            <a:cs typeface="Canela Bold"/>
            <a:sym typeface="Canela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1144</TotalTime>
  <Words>1640</Words>
  <Application>Microsoft Office PowerPoint</Application>
  <PresentationFormat>Custom</PresentationFormat>
  <Paragraphs>235</Paragraphs>
  <Slides>34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Calibri</vt:lpstr>
      <vt:lpstr>Canela Bold</vt:lpstr>
      <vt:lpstr>Canela Deck Regular</vt:lpstr>
      <vt:lpstr>Canela Regular</vt:lpstr>
      <vt:lpstr>Canela Text Regular</vt:lpstr>
      <vt:lpstr>Graphik</vt:lpstr>
      <vt:lpstr>Graphik Semibold</vt:lpstr>
      <vt:lpstr>Helvetica Neue</vt:lpstr>
      <vt:lpstr>23_ClassicWhite</vt:lpstr>
      <vt:lpstr>PowerPoint Presentation</vt:lpstr>
      <vt:lpstr>Acknowledgement</vt:lpstr>
      <vt:lpstr>PowerPoint Presentation</vt:lpstr>
      <vt:lpstr>Objective</vt:lpstr>
      <vt:lpstr>Background</vt:lpstr>
      <vt:lpstr>What is a Mixture Distribution?</vt:lpstr>
      <vt:lpstr>Why Mixture Distribution On Claims?</vt:lpstr>
      <vt:lpstr>Data Description</vt:lpstr>
      <vt:lpstr>Snapshot of data</vt:lpstr>
      <vt:lpstr>EDA</vt:lpstr>
      <vt:lpstr>EDA</vt:lpstr>
      <vt:lpstr>Methodology</vt:lpstr>
      <vt:lpstr>Methodology</vt:lpstr>
      <vt:lpstr>Distributions Investigated</vt:lpstr>
      <vt:lpstr>Distributions Investigated</vt:lpstr>
      <vt:lpstr>Fitted Distributions</vt:lpstr>
      <vt:lpstr>Fitted Distributions</vt:lpstr>
      <vt:lpstr>Estimation Results</vt:lpstr>
      <vt:lpstr>Mixture of LogNormals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Insights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Anshika Sharma</cp:lastModifiedBy>
  <cp:revision>1</cp:revision>
  <dcterms:modified xsi:type="dcterms:W3CDTF">2024-03-11T07:10:42Z</dcterms:modified>
</cp:coreProperties>
</file>